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32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308" r:id="rId14"/>
    <p:sldId id="267" r:id="rId15"/>
    <p:sldId id="268" r:id="rId16"/>
    <p:sldId id="269" r:id="rId17"/>
    <p:sldId id="270" r:id="rId18"/>
    <p:sldId id="316" r:id="rId19"/>
    <p:sldId id="272" r:id="rId20"/>
    <p:sldId id="271" r:id="rId21"/>
    <p:sldId id="309" r:id="rId22"/>
    <p:sldId id="274" r:id="rId23"/>
    <p:sldId id="273" r:id="rId24"/>
    <p:sldId id="275" r:id="rId25"/>
    <p:sldId id="317" r:id="rId26"/>
    <p:sldId id="276" r:id="rId27"/>
    <p:sldId id="310" r:id="rId28"/>
    <p:sldId id="277" r:id="rId29"/>
    <p:sldId id="280" r:id="rId30"/>
    <p:sldId id="279" r:id="rId31"/>
    <p:sldId id="281" r:id="rId32"/>
    <p:sldId id="278" r:id="rId33"/>
    <p:sldId id="282" r:id="rId34"/>
    <p:sldId id="283" r:id="rId35"/>
    <p:sldId id="284" r:id="rId36"/>
    <p:sldId id="285" r:id="rId37"/>
    <p:sldId id="312" r:id="rId38"/>
    <p:sldId id="287" r:id="rId39"/>
    <p:sldId id="286" r:id="rId40"/>
    <p:sldId id="288" r:id="rId41"/>
    <p:sldId id="289" r:id="rId42"/>
    <p:sldId id="318" r:id="rId43"/>
    <p:sldId id="290" r:id="rId44"/>
    <p:sldId id="291" r:id="rId45"/>
    <p:sldId id="292" r:id="rId46"/>
    <p:sldId id="319" r:id="rId47"/>
    <p:sldId id="293" r:id="rId48"/>
    <p:sldId id="294" r:id="rId49"/>
    <p:sldId id="313" r:id="rId50"/>
    <p:sldId id="295" r:id="rId51"/>
    <p:sldId id="296" r:id="rId52"/>
    <p:sldId id="298" r:id="rId53"/>
    <p:sldId id="297" r:id="rId54"/>
    <p:sldId id="299" r:id="rId55"/>
    <p:sldId id="300" r:id="rId56"/>
    <p:sldId id="301" r:id="rId57"/>
    <p:sldId id="314" r:id="rId58"/>
    <p:sldId id="302" r:id="rId59"/>
    <p:sldId id="303" r:id="rId60"/>
    <p:sldId id="304" r:id="rId61"/>
    <p:sldId id="305" r:id="rId62"/>
    <p:sldId id="306" r:id="rId63"/>
    <p:sldId id="315" r:id="rId64"/>
    <p:sldId id="307" r:id="rId65"/>
  </p:sldIdLst>
  <p:sldSz cx="9144000" cy="5143500" type="screen16x9"/>
  <p:notesSz cx="6858000" cy="92471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248" autoAdjust="0"/>
  </p:normalViewPr>
  <p:slideViewPr>
    <p:cSldViewPr>
      <p:cViewPr varScale="1">
        <p:scale>
          <a:sx n="78" d="100"/>
          <a:sy n="78" d="100"/>
        </p:scale>
        <p:origin x="954" y="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23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23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4F68C-2D33-4B97-8633-436150C66F0D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7663" y="693738"/>
            <a:ext cx="6162675" cy="3467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92414"/>
            <a:ext cx="5486400" cy="4161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83224"/>
            <a:ext cx="2971800" cy="4623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83224"/>
            <a:ext cx="2971800" cy="4623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3ECAD-9DA8-4DE4-973C-8DFA04655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17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7200" b="1" dirty="0" smtClean="0"/>
              <a:t>Geometry 1</a:t>
            </a:r>
            <a:endParaRPr lang="en-US" sz="7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18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14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0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55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6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 = 3 – (-1) =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CD</a:t>
            </a:r>
            <a:r>
              <a:rPr lang="en-US" baseline="0" dirty="0" smtClean="0"/>
              <a:t> + DE = CE</a:t>
            </a:r>
          </a:p>
          <a:p>
            <a:r>
              <a:rPr lang="en-US" baseline="0" dirty="0" smtClean="0"/>
              <a:t>CD + 17 = 42</a:t>
            </a:r>
          </a:p>
          <a:p>
            <a:r>
              <a:rPr lang="en-US" baseline="0" dirty="0" smtClean="0"/>
              <a:t>CD = 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XY = 3 – (-5) = 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77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95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92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912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999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PQ = ½ PN</a:t>
            </a:r>
          </a:p>
          <a:p>
            <a:r>
              <a:rPr lang="en-US" dirty="0" smtClean="0"/>
              <a:t>22.6</a:t>
            </a:r>
            <a:r>
              <a:rPr lang="en-US" baseline="0" dirty="0" smtClean="0"/>
              <a:t> = ½ PN</a:t>
            </a:r>
          </a:p>
          <a:p>
            <a:r>
              <a:rPr lang="en-US" baseline="0" dirty="0" smtClean="0"/>
              <a:t>PN = 45.2</a:t>
            </a:r>
          </a:p>
          <a:p>
            <a:endParaRPr lang="en-US" baseline="0" dirty="0" smtClean="0"/>
          </a:p>
          <a:p>
            <a:r>
              <a:rPr lang="en-US" baseline="0" dirty="0" smtClean="0"/>
              <a:t>5x-2 = 3x+8</a:t>
            </a:r>
          </a:p>
          <a:p>
            <a:r>
              <a:rPr lang="en-US" baseline="0" dirty="0" smtClean="0"/>
              <a:t>2x-2 = 8</a:t>
            </a:r>
          </a:p>
          <a:p>
            <a:r>
              <a:rPr lang="en-US" baseline="0" dirty="0" smtClean="0"/>
              <a:t>2x = 10</a:t>
            </a:r>
          </a:p>
          <a:p>
            <a:r>
              <a:rPr lang="en-US" baseline="0" dirty="0" smtClean="0"/>
              <a:t>x = 5</a:t>
            </a:r>
          </a:p>
          <a:p>
            <a:r>
              <a:rPr lang="en-US" dirty="0" smtClean="0"/>
              <a:t>ST = 3(5) + 8 =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((7+-5)/2, (-2+-6)/2) = (1, -4)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(5, 8) = ((x+2)/2,</a:t>
            </a:r>
            <a:r>
              <a:rPr lang="en-US" baseline="0" dirty="0" smtClean="0"/>
              <a:t> (y+-3)/2)</a:t>
            </a:r>
          </a:p>
          <a:p>
            <a:r>
              <a:rPr lang="en-US" baseline="0" dirty="0" smtClean="0"/>
              <a:t>x-</a:t>
            </a:r>
            <a:r>
              <a:rPr lang="en-US" baseline="0" dirty="0" err="1" smtClean="0"/>
              <a:t>coords</a:t>
            </a:r>
            <a:r>
              <a:rPr lang="en-US" baseline="0" dirty="0" smtClean="0"/>
              <a:t>: 5 = (x+2)/2 </a:t>
            </a:r>
            <a:r>
              <a:rPr lang="en-US" baseline="0" dirty="0" smtClean="0">
                <a:sym typeface="Wingdings" pitchFamily="2" charset="2"/>
              </a:rPr>
              <a:t> 10 = x+2  x = 8</a:t>
            </a:r>
          </a:p>
          <a:p>
            <a:r>
              <a:rPr lang="en-US" baseline="0" dirty="0" smtClean="0">
                <a:sym typeface="Wingdings" pitchFamily="2" charset="2"/>
              </a:rPr>
              <a:t>y-</a:t>
            </a:r>
            <a:r>
              <a:rPr lang="en-US" baseline="0" dirty="0" err="1" smtClean="0">
                <a:sym typeface="Wingdings" pitchFamily="2" charset="2"/>
              </a:rPr>
              <a:t>coords</a:t>
            </a:r>
            <a:r>
              <a:rPr lang="en-US" baseline="0" dirty="0" smtClean="0">
                <a:sym typeface="Wingdings" pitchFamily="2" charset="2"/>
              </a:rPr>
              <a:t>: 8 = (y-3)/2  16 = y-3  y = 19</a:t>
            </a:r>
          </a:p>
          <a:p>
            <a:r>
              <a:rPr lang="en-US" baseline="0" dirty="0" smtClean="0">
                <a:sym typeface="Wingdings" pitchFamily="2" charset="2"/>
              </a:rPr>
              <a:t>(8, 19)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PQ = </a:t>
            </a:r>
            <a:r>
              <a:rPr lang="en-US" dirty="0" smtClean="0">
                <a:latin typeface="Calibri"/>
              </a:rPr>
              <a:t>√((-4</a:t>
            </a:r>
            <a:r>
              <a:rPr lang="en-US" baseline="0" dirty="0" smtClean="0">
                <a:latin typeface="Calibri"/>
              </a:rPr>
              <a:t> – 2)</a:t>
            </a:r>
            <a:r>
              <a:rPr lang="en-US" baseline="30000" dirty="0" smtClean="0">
                <a:latin typeface="Calibri"/>
              </a:rPr>
              <a:t>2</a:t>
            </a:r>
            <a:r>
              <a:rPr lang="en-US" baseline="0" dirty="0" smtClean="0">
                <a:latin typeface="Calibri"/>
              </a:rPr>
              <a:t> + (8-5)</a:t>
            </a:r>
            <a:r>
              <a:rPr lang="en-US" baseline="30000" dirty="0" smtClean="0">
                <a:latin typeface="Calibri"/>
              </a:rPr>
              <a:t>2</a:t>
            </a:r>
            <a:r>
              <a:rPr lang="en-US" baseline="0" dirty="0" smtClean="0">
                <a:latin typeface="Calibri"/>
              </a:rPr>
              <a:t>)</a:t>
            </a:r>
          </a:p>
          <a:p>
            <a:r>
              <a:rPr lang="en-US" baseline="0" dirty="0" smtClean="0">
                <a:latin typeface="Calibri"/>
              </a:rPr>
              <a:t>PQ = </a:t>
            </a:r>
            <a:r>
              <a:rPr lang="en-US" dirty="0" smtClean="0">
                <a:latin typeface="+mn-lt"/>
              </a:rPr>
              <a:t>√((-6)</a:t>
            </a:r>
            <a:r>
              <a:rPr lang="en-US" baseline="30000" dirty="0" smtClean="0">
                <a:latin typeface="+mn-lt"/>
              </a:rPr>
              <a:t>2</a:t>
            </a:r>
            <a:r>
              <a:rPr lang="en-US" baseline="0" dirty="0" smtClean="0">
                <a:latin typeface="+mn-lt"/>
              </a:rPr>
              <a:t> + (3)</a:t>
            </a:r>
            <a:r>
              <a:rPr lang="en-US" baseline="30000" dirty="0" smtClean="0">
                <a:latin typeface="+mn-lt"/>
              </a:rPr>
              <a:t>2</a:t>
            </a:r>
            <a:r>
              <a:rPr lang="en-US" baseline="0" dirty="0" smtClean="0">
                <a:latin typeface="+mn-lt"/>
              </a:rPr>
              <a:t>)</a:t>
            </a:r>
          </a:p>
          <a:p>
            <a:r>
              <a:rPr lang="en-US" baseline="0" dirty="0" smtClean="0">
                <a:latin typeface="+mn-lt"/>
              </a:rPr>
              <a:t>PQ = </a:t>
            </a:r>
            <a:r>
              <a:rPr lang="en-US" dirty="0" smtClean="0">
                <a:latin typeface="+mn-lt"/>
              </a:rPr>
              <a:t>√(36 + 9)</a:t>
            </a:r>
          </a:p>
          <a:p>
            <a:r>
              <a:rPr lang="en-US" dirty="0" smtClean="0">
                <a:latin typeface="+mn-lt"/>
              </a:rPr>
              <a:t>PQ = √45 = 3√5 ≈ 6.71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538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635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845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12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192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>
                <a:sym typeface="Symbol"/>
              </a:rPr>
              <a:t>DEC = 90 right</a:t>
            </a:r>
          </a:p>
          <a:p>
            <a:pPr lvl="1"/>
            <a:r>
              <a:rPr lang="en-US" dirty="0" smtClean="0">
                <a:sym typeface="Symbol"/>
              </a:rPr>
              <a:t>DEA = 180</a:t>
            </a:r>
            <a:r>
              <a:rPr lang="en-US" baseline="0" dirty="0" smtClean="0">
                <a:sym typeface="Symbol"/>
              </a:rPr>
              <a:t> straight</a:t>
            </a:r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CEB = 25 acute</a:t>
            </a:r>
          </a:p>
          <a:p>
            <a:pPr lvl="1"/>
            <a:r>
              <a:rPr lang="en-US" dirty="0" smtClean="0">
                <a:sym typeface="Symbol"/>
              </a:rPr>
              <a:t>DEB =</a:t>
            </a:r>
            <a:r>
              <a:rPr lang="en-US" baseline="0" dirty="0" smtClean="0">
                <a:sym typeface="Symbol"/>
              </a:rPr>
              <a:t> 115 obtuse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>
                <a:sym typeface="Symbol"/>
              </a:rPr>
              <a:t></a:t>
            </a:r>
            <a:r>
              <a:rPr lang="en-US" i="1" dirty="0" smtClean="0"/>
              <a:t>PQR</a:t>
            </a:r>
            <a:r>
              <a:rPr lang="en-US" dirty="0" smtClean="0"/>
              <a:t> , </a:t>
            </a:r>
            <a:r>
              <a:rPr lang="en-US" i="1" dirty="0" smtClean="0">
                <a:sym typeface="Symbol"/>
              </a:rPr>
              <a:t></a:t>
            </a:r>
            <a:r>
              <a:rPr lang="en-US" i="1" dirty="0" smtClean="0"/>
              <a:t>PQS</a:t>
            </a:r>
            <a:r>
              <a:rPr lang="en-US" dirty="0" smtClean="0"/>
              <a:t>, </a:t>
            </a:r>
            <a:r>
              <a:rPr lang="en-US" i="1" dirty="0" smtClean="0">
                <a:sym typeface="Symbol"/>
              </a:rPr>
              <a:t></a:t>
            </a:r>
            <a:r>
              <a:rPr lang="en-US" i="1" dirty="0" smtClean="0"/>
              <a:t>RQS</a:t>
            </a:r>
            <a:r>
              <a:rPr lang="en-US" dirty="0" smtClean="0"/>
              <a:t> ; </a:t>
            </a:r>
            <a:r>
              <a:rPr lang="en-US" i="1" dirty="0" smtClean="0">
                <a:sym typeface="Symbol"/>
              </a:rPr>
              <a:t></a:t>
            </a:r>
            <a:r>
              <a:rPr lang="en-US" i="1" dirty="0" smtClean="0"/>
              <a:t>PQS</a:t>
            </a:r>
            <a:r>
              <a:rPr lang="en-US" dirty="0" smtClean="0"/>
              <a:t> </a:t>
            </a:r>
            <a:r>
              <a:rPr lang="en-US" b="1" dirty="0" smtClean="0">
                <a:latin typeface="Arial" pitchFamily="34" charset="0"/>
              </a:rPr>
              <a:t>is a right angle</a:t>
            </a:r>
            <a:r>
              <a:rPr lang="en-US" dirty="0" smtClean="0"/>
              <a:t> 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2x-9</a:t>
            </a:r>
            <a:r>
              <a:rPr lang="en-US" baseline="0" dirty="0" smtClean="0"/>
              <a:t> + 3x+6 = 72</a:t>
            </a:r>
          </a:p>
          <a:p>
            <a:r>
              <a:rPr lang="en-US" baseline="0" dirty="0" smtClean="0"/>
              <a:t>5x-3=72</a:t>
            </a:r>
          </a:p>
          <a:p>
            <a:r>
              <a:rPr lang="en-US" baseline="0" dirty="0" smtClean="0"/>
              <a:t>5x = 75</a:t>
            </a:r>
          </a:p>
          <a:p>
            <a:r>
              <a:rPr lang="en-US" baseline="0" dirty="0" smtClean="0"/>
              <a:t>x = 15</a:t>
            </a:r>
          </a:p>
          <a:p>
            <a:endParaRPr lang="en-US" baseline="0" dirty="0" smtClean="0"/>
          </a:p>
          <a:p>
            <a:r>
              <a:rPr lang="en-US" sz="1200" dirty="0" err="1" smtClean="0">
                <a:sym typeface="Symbol"/>
              </a:rPr>
              <a:t>mRSP</a:t>
            </a:r>
            <a:r>
              <a:rPr lang="en-US" sz="1200" dirty="0" smtClean="0">
                <a:sym typeface="Symbol"/>
              </a:rPr>
              <a:t> = 2(15) – 9 = 21</a:t>
            </a:r>
          </a:p>
          <a:p>
            <a:r>
              <a:rPr lang="en-US" sz="1200" dirty="0" err="1" smtClean="0">
                <a:sym typeface="Symbol"/>
              </a:rPr>
              <a:t>mPST</a:t>
            </a:r>
            <a:r>
              <a:rPr lang="en-US" sz="1200" dirty="0" smtClean="0">
                <a:sym typeface="Symbol"/>
              </a:rPr>
              <a:t> = 3(15) + 6 = 51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0" dirty="0" smtClean="0">
                <a:sym typeface="Symbol"/>
              </a:rPr>
              <a:t>T  S, P  R</a:t>
            </a:r>
          </a:p>
          <a:p>
            <a:endParaRPr lang="en-US" i="0" dirty="0" smtClean="0">
              <a:sym typeface="Symbol"/>
            </a:endParaRPr>
          </a:p>
          <a:p>
            <a:r>
              <a:rPr lang="en-US" i="0" dirty="0" err="1" smtClean="0">
                <a:sym typeface="Symbol"/>
              </a:rPr>
              <a:t>mPTS</a:t>
            </a:r>
            <a:r>
              <a:rPr lang="en-US" i="0" dirty="0" smtClean="0">
                <a:sym typeface="Symbol"/>
              </a:rPr>
              <a:t> = 121, </a:t>
            </a:r>
            <a:r>
              <a:rPr lang="en-US" i="0" dirty="0" err="1" smtClean="0">
                <a:sym typeface="Symbol"/>
              </a:rPr>
              <a:t>mQPT</a:t>
            </a:r>
            <a:r>
              <a:rPr lang="en-US" i="0" dirty="0" smtClean="0">
                <a:sym typeface="Symbol"/>
              </a:rPr>
              <a:t> = 84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439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289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 the pairs are supplementary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Complementary: </a:t>
            </a:r>
            <a:r>
              <a:rPr lang="en-US" dirty="0" smtClean="0">
                <a:sym typeface="Symbol"/>
              </a:rPr>
              <a:t>FGK and GKL</a:t>
            </a:r>
          </a:p>
          <a:p>
            <a:r>
              <a:rPr lang="en-US" dirty="0" smtClean="0">
                <a:sym typeface="Symbol"/>
              </a:rPr>
              <a:t>Supplementary: HGK and GKL</a:t>
            </a:r>
          </a:p>
          <a:p>
            <a:r>
              <a:rPr lang="en-US" dirty="0" smtClean="0">
                <a:sym typeface="Symbol"/>
              </a:rPr>
              <a:t>Adjacent: FGK and HGK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No, they do not have a common</a:t>
            </a:r>
            <a:r>
              <a:rPr lang="en-US" baseline="0" dirty="0" smtClean="0">
                <a:sym typeface="Symbol"/>
              </a:rPr>
              <a:t> vertex</a:t>
            </a:r>
          </a:p>
          <a:p>
            <a:r>
              <a:rPr lang="en-US" baseline="0" dirty="0" smtClean="0">
                <a:sym typeface="Symbol"/>
              </a:rPr>
              <a:t>No, they are inside of each 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282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 + x = 90 </a:t>
            </a:r>
            <a:r>
              <a:rPr lang="en-US" dirty="0" smtClean="0">
                <a:sym typeface="Wingdings" pitchFamily="2" charset="2"/>
              </a:rPr>
              <a:t> x = 82</a:t>
            </a:r>
          </a:p>
          <a:p>
            <a:r>
              <a:rPr lang="en-US" dirty="0" smtClean="0">
                <a:sym typeface="Wingdings" pitchFamily="2" charset="2"/>
              </a:rPr>
              <a:t>117 + y = 180 = 63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 pitchFamily="2" charset="2"/>
              </a:rPr>
              <a:t>(4x – 2) + (9x + 1)</a:t>
            </a:r>
            <a:r>
              <a:rPr lang="en-US" baseline="0" dirty="0" smtClean="0">
                <a:sym typeface="Wingdings" pitchFamily="2" charset="2"/>
              </a:rPr>
              <a:t> = 90  13x – 1 = 90  13x = 91  x = 7 </a:t>
            </a:r>
          </a:p>
          <a:p>
            <a:r>
              <a:rPr lang="en-US" baseline="0" dirty="0" smtClean="0">
                <a:sym typeface="Wingdings" pitchFamily="2" charset="2"/>
              </a:rPr>
              <a:t>    </a:t>
            </a:r>
            <a:r>
              <a:rPr lang="en-US" dirty="0" err="1" smtClean="0"/>
              <a:t>m</a:t>
            </a:r>
            <a:r>
              <a:rPr lang="en-US" dirty="0" err="1" smtClean="0">
                <a:sym typeface="Symbol"/>
              </a:rPr>
              <a:t></a:t>
            </a:r>
            <a:r>
              <a:rPr lang="en-US" dirty="0" err="1" smtClean="0"/>
              <a:t>LMN</a:t>
            </a:r>
            <a:r>
              <a:rPr lang="en-US" dirty="0" smtClean="0"/>
              <a:t> = 4(7) – 2 = 26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m</a:t>
            </a:r>
            <a:r>
              <a:rPr lang="en-US" dirty="0" err="1" smtClean="0">
                <a:sym typeface="Symbol"/>
              </a:rPr>
              <a:t></a:t>
            </a:r>
            <a:r>
              <a:rPr lang="en-US" dirty="0" err="1" smtClean="0"/>
              <a:t>PQR</a:t>
            </a:r>
            <a:r>
              <a:rPr lang="en-US" dirty="0" smtClean="0"/>
              <a:t> = 9(7) + 1 = 64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No, no 2</a:t>
            </a:r>
            <a:r>
              <a:rPr lang="en-US" baseline="0" dirty="0" smtClean="0"/>
              <a:t> of them form straight lines</a:t>
            </a:r>
          </a:p>
          <a:p>
            <a:endParaRPr lang="en-US" baseline="0" dirty="0" smtClean="0"/>
          </a:p>
          <a:p>
            <a:r>
              <a:rPr lang="en-US" baseline="0" dirty="0" smtClean="0">
                <a:sym typeface="Symbol"/>
              </a:rPr>
              <a:t>1 and 4, 2 and 5, 3 and 6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 + 3x = 180 </a:t>
            </a:r>
            <a:r>
              <a:rPr lang="en-US" dirty="0" smtClean="0">
                <a:sym typeface="Wingdings" pitchFamily="2" charset="2"/>
              </a:rPr>
              <a:t> 4x = 180  x = 45  angles are 45 and 135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404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4714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657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get a Polly gone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57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DB, m</a:t>
            </a:r>
          </a:p>
          <a:p>
            <a:r>
              <a:rPr lang="en-US" dirty="0" smtClean="0"/>
              <a:t>Plane ABE</a:t>
            </a:r>
          </a:p>
          <a:p>
            <a:r>
              <a:rPr lang="en-US" dirty="0" smtClean="0"/>
              <a:t>A, B, C</a:t>
            </a:r>
          </a:p>
          <a:p>
            <a:r>
              <a:rPr lang="en-US" dirty="0" smtClean="0"/>
              <a:t>A, B, C, 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631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716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0199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7902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Regular quadrilateral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2x-14 = 3x-75</a:t>
            </a:r>
          </a:p>
          <a:p>
            <a:r>
              <a:rPr lang="en-US" dirty="0" smtClean="0"/>
              <a:t>-14</a:t>
            </a:r>
            <a:r>
              <a:rPr lang="en-US" baseline="0" dirty="0" smtClean="0"/>
              <a:t> = x-75</a:t>
            </a:r>
          </a:p>
          <a:p>
            <a:r>
              <a:rPr lang="en-US" baseline="0" dirty="0" smtClean="0"/>
              <a:t>61 = x</a:t>
            </a:r>
          </a:p>
          <a:p>
            <a:r>
              <a:rPr lang="en-US" baseline="0" dirty="0" smtClean="0"/>
              <a:t>Angles are 2(61) – 14 = 108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2123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7995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0169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Rectangle: A = 13(5.7) = 74.1 m</a:t>
            </a:r>
            <a:r>
              <a:rPr lang="en-US" baseline="30000" dirty="0" smtClean="0"/>
              <a:t>2</a:t>
            </a:r>
            <a:r>
              <a:rPr lang="en-US" baseline="0" dirty="0" smtClean="0"/>
              <a:t>; P = 2(13) + 2(5.7) = 37.4 m</a:t>
            </a:r>
          </a:p>
          <a:p>
            <a:r>
              <a:rPr lang="en-US" baseline="0" dirty="0" smtClean="0"/>
              <a:t>Square: A = (1.6)</a:t>
            </a:r>
            <a:r>
              <a:rPr lang="en-US" baseline="30000" dirty="0" smtClean="0"/>
              <a:t>2</a:t>
            </a:r>
            <a:r>
              <a:rPr lang="en-US" baseline="0" dirty="0" smtClean="0"/>
              <a:t> = 2.6 cm</a:t>
            </a:r>
            <a:r>
              <a:rPr lang="en-US" baseline="30000" dirty="0" smtClean="0"/>
              <a:t>2</a:t>
            </a:r>
            <a:r>
              <a:rPr lang="en-US" baseline="0" dirty="0" smtClean="0"/>
              <a:t>; P = 4(1.6) = 6.4 cm</a:t>
            </a:r>
          </a:p>
          <a:p>
            <a:r>
              <a:rPr lang="en-US" baseline="0" dirty="0" smtClean="0"/>
              <a:t>Circle: A = </a:t>
            </a:r>
            <a:r>
              <a:rPr lang="el-GR" baseline="0" dirty="0" smtClean="0"/>
              <a:t>π</a:t>
            </a:r>
            <a:r>
              <a:rPr lang="en-US" baseline="0" dirty="0" smtClean="0"/>
              <a:t>(2)</a:t>
            </a:r>
            <a:r>
              <a:rPr lang="en-US" baseline="30000" dirty="0" smtClean="0"/>
              <a:t>2</a:t>
            </a:r>
            <a:r>
              <a:rPr lang="en-US" baseline="0" dirty="0" smtClean="0"/>
              <a:t> = 4</a:t>
            </a:r>
            <a:r>
              <a:rPr lang="el-GR" baseline="0" dirty="0" smtClean="0"/>
              <a:t>π</a:t>
            </a:r>
            <a:r>
              <a:rPr lang="en-US" baseline="0" dirty="0" smtClean="0"/>
              <a:t> = 12.6 yd</a:t>
            </a:r>
            <a:r>
              <a:rPr lang="en-US" baseline="30000" dirty="0" smtClean="0"/>
              <a:t>2</a:t>
            </a:r>
            <a:r>
              <a:rPr lang="en-US" baseline="0" dirty="0" smtClean="0"/>
              <a:t>; P = 2</a:t>
            </a:r>
            <a:r>
              <a:rPr lang="el-GR" baseline="0" dirty="0" smtClean="0"/>
              <a:t>π</a:t>
            </a:r>
            <a:r>
              <a:rPr lang="en-US" baseline="0" dirty="0" smtClean="0"/>
              <a:t>2 = 4</a:t>
            </a:r>
            <a:r>
              <a:rPr lang="el-GR" baseline="0" dirty="0" smtClean="0"/>
              <a:t>π</a:t>
            </a:r>
            <a:r>
              <a:rPr lang="en-US" baseline="0" dirty="0" smtClean="0"/>
              <a:t> = 12.6 yd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5662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height is perpendicular to the base, so it hits EG</a:t>
            </a:r>
            <a:r>
              <a:rPr lang="en-US" baseline="0" dirty="0" smtClean="0"/>
              <a:t> at (1, 3).  Distance from (1, 3) to (7, 3) = 6</a:t>
            </a:r>
          </a:p>
          <a:p>
            <a:endParaRPr lang="en-US" baseline="0" dirty="0" smtClean="0"/>
          </a:p>
          <a:p>
            <a:r>
              <a:rPr lang="en-US" dirty="0" smtClean="0"/>
              <a:t>Perimeter:</a:t>
            </a:r>
            <a:r>
              <a:rPr lang="en-US" baseline="0" dirty="0" smtClean="0"/>
              <a:t> find the lengths of each side</a:t>
            </a:r>
          </a:p>
          <a:p>
            <a:r>
              <a:rPr lang="en-US" baseline="0" dirty="0" smtClean="0"/>
              <a:t>EG = 4</a:t>
            </a:r>
          </a:p>
          <a:p>
            <a:r>
              <a:rPr lang="en-US" baseline="0" dirty="0" smtClean="0"/>
              <a:t>FG = </a:t>
            </a:r>
            <a:r>
              <a:rPr lang="en-US" baseline="0" dirty="0" smtClean="0">
                <a:latin typeface="Calibri"/>
              </a:rPr>
              <a:t>√((7-1)</a:t>
            </a:r>
            <a:r>
              <a:rPr lang="en-US" baseline="30000" dirty="0" smtClean="0">
                <a:latin typeface="Calibri"/>
              </a:rPr>
              <a:t>2</a:t>
            </a:r>
            <a:r>
              <a:rPr lang="en-US" baseline="0" dirty="0" smtClean="0">
                <a:latin typeface="Calibri"/>
              </a:rPr>
              <a:t> + (3-2)</a:t>
            </a:r>
            <a:r>
              <a:rPr lang="en-US" baseline="30000" dirty="0" smtClean="0">
                <a:latin typeface="Calibri"/>
              </a:rPr>
              <a:t>2</a:t>
            </a:r>
            <a:r>
              <a:rPr lang="en-US" baseline="0" dirty="0" smtClean="0">
                <a:latin typeface="Calibri"/>
              </a:rPr>
              <a:t>) = </a:t>
            </a:r>
            <a:r>
              <a:rPr lang="en-US" baseline="0" dirty="0" smtClean="0">
                <a:latin typeface="+mn-lt"/>
              </a:rPr>
              <a:t>√(36 + 1) = √37 = 6.08</a:t>
            </a:r>
          </a:p>
          <a:p>
            <a:r>
              <a:rPr lang="en-US" baseline="0" dirty="0" smtClean="0">
                <a:latin typeface="+mn-lt"/>
              </a:rPr>
              <a:t>EF = √((7-1)</a:t>
            </a:r>
            <a:r>
              <a:rPr lang="en-US" baseline="30000" dirty="0" smtClean="0">
                <a:latin typeface="+mn-lt"/>
              </a:rPr>
              <a:t>2</a:t>
            </a:r>
            <a:r>
              <a:rPr lang="en-US" baseline="0" dirty="0" smtClean="0">
                <a:latin typeface="+mn-lt"/>
              </a:rPr>
              <a:t> + (3-6)</a:t>
            </a:r>
            <a:r>
              <a:rPr lang="en-US" baseline="30000" dirty="0" smtClean="0">
                <a:latin typeface="+mn-lt"/>
              </a:rPr>
              <a:t>2</a:t>
            </a:r>
            <a:r>
              <a:rPr lang="en-US" baseline="0" dirty="0" smtClean="0">
                <a:latin typeface="+mn-lt"/>
              </a:rPr>
              <a:t>) = √(36 + 9) = √45 = 6.71</a:t>
            </a:r>
          </a:p>
          <a:p>
            <a:r>
              <a:rPr lang="en-US" baseline="0" dirty="0" smtClean="0">
                <a:latin typeface="+mn-lt"/>
              </a:rPr>
              <a:t>P = 4 + 6.08 + 6.71 = 16.79</a:t>
            </a:r>
          </a:p>
          <a:p>
            <a:endParaRPr lang="en-US" baseline="0" dirty="0" smtClean="0">
              <a:latin typeface="+mn-lt"/>
            </a:endParaRPr>
          </a:p>
          <a:p>
            <a:r>
              <a:rPr lang="en-US" baseline="0" dirty="0" smtClean="0">
                <a:latin typeface="+mn-lt"/>
              </a:rPr>
              <a:t>Area: ½ (4)(6) = 12</a:t>
            </a:r>
          </a:p>
          <a:p>
            <a:endParaRPr lang="en-US" baseline="0" dirty="0" smtClean="0">
              <a:latin typeface="+mn-lt"/>
            </a:endParaRPr>
          </a:p>
          <a:p>
            <a:r>
              <a:rPr lang="en-US" baseline="0" dirty="0" smtClean="0">
                <a:latin typeface="+mn-lt"/>
              </a:rPr>
              <a:t>No, the area would be four times as big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= ½ </a:t>
            </a:r>
            <a:r>
              <a:rPr lang="en-US" dirty="0" err="1" smtClean="0"/>
              <a:t>bh</a:t>
            </a:r>
            <a:endParaRPr lang="en-US" dirty="0" smtClean="0"/>
          </a:p>
          <a:p>
            <a:r>
              <a:rPr lang="en-US" dirty="0" smtClean="0"/>
              <a:t>64 = ½ b (16)</a:t>
            </a:r>
          </a:p>
          <a:p>
            <a:r>
              <a:rPr lang="en-US" dirty="0" smtClean="0"/>
              <a:t>64 = 8b</a:t>
            </a:r>
          </a:p>
          <a:p>
            <a:r>
              <a:rPr lang="en-US" dirty="0" smtClean="0"/>
              <a:t>b =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0649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71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47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RP</a:t>
            </a:r>
          </a:p>
          <a:p>
            <a:r>
              <a:rPr lang="en-US" dirty="0" smtClean="0"/>
              <a:t>QP, QR, QT,</a:t>
            </a:r>
            <a:r>
              <a:rPr lang="en-US" baseline="0" dirty="0" smtClean="0"/>
              <a:t> QS</a:t>
            </a:r>
          </a:p>
          <a:p>
            <a:r>
              <a:rPr lang="en-US" baseline="0" dirty="0" smtClean="0"/>
              <a:t>QT and QS; QP and QR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72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rwright\Local Settings\Temporary Internet Files\Content.IE5\CA7CELQF\MP90043878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7240" y="0"/>
            <a:ext cx="9921240" cy="5143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575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8590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C944-DC39-439A-80F2-BDF55D9EAA16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600D-5AA4-4139-9C8F-9E1522395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C944-DC39-439A-80F2-BDF55D9EAA16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600D-5AA4-4139-9C8F-9E1522395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C944-DC39-439A-80F2-BDF55D9EAA16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600D-5AA4-4139-9C8F-9E1522395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C944-DC39-439A-80F2-BDF55D9EAA16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600D-5AA4-4139-9C8F-9E1522395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C944-DC39-439A-80F2-BDF55D9EAA16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600D-5AA4-4139-9C8F-9E1522395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C944-DC39-439A-80F2-BDF55D9EAA16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600D-5AA4-4139-9C8F-9E1522395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C944-DC39-439A-80F2-BDF55D9EAA16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600D-5AA4-4139-9C8F-9E1522395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C944-DC39-439A-80F2-BDF55D9EAA16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600D-5AA4-4139-9C8F-9E1522395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C944-DC39-439A-80F2-BDF55D9EAA16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600D-5AA4-4139-9C8F-9E1522395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C944-DC39-439A-80F2-BDF55D9EAA16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600D-5AA4-4139-9C8F-9E1522395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C944-DC39-439A-80F2-BDF55D9EAA16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600D-5AA4-4139-9C8F-9E1522395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  <a:alpha val="0"/>
              </a:schemeClr>
            </a:gs>
            <a:gs pos="100000">
              <a:schemeClr val="accent1">
                <a:tint val="23500"/>
                <a:satMod val="160000"/>
                <a:alpha val="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1C944-DC39-439A-80F2-BDF55D9EAA16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9600D-5AA4-4139-9C8F-9E15223953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7" name="Picture 3" descr="C:\Documents and Settings\rwright\Local Settings\Temporary Internet Files\Content.IE5\CA7CELQF\MP900438781[1]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53200" y="3829050"/>
            <a:ext cx="2798064" cy="1450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Answers/Chapter%201/Geometry%201.1%20Answers.ppt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omework%20Quizzes/Chapter%201/Geometry%201.1%20Quiz.pptx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wright@andrews.ed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Answers/Chapter%201/Geometry%201.2%20Answers.pptx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omework%20Quizzes/Chapter%201/Geometry%201.2%20Quiz.pptx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Answers/Chapter%201/Geometry%201.3%20Answers.pptx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omework%20Quizzes/Chapter%201/Geometry%201.3%20Quiz.pptx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Answers/Chapter%201/Geometry%201.4%20Answers.pptx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omework%20Quizzes/Chapter%201/Geometry%201.4%20Quiz.pptx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png"/><Relationship Id="rId4" Type="http://schemas.openxmlformats.org/officeDocument/2006/relationships/oleObject" Target="../embeddings/oleObject1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Answers/Chapter%201/Geometry%201.5%20Answers.pptx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omework%20Quizzes/Chapter%201/Geometry%201.5%20Quiz.ppt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Answers/Chapter%201/Geometry%201.6%20Answers.pptx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omework%20Quizzes/Chapter%201/Geometry%201.6%20Quiz.pptx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Answers/Chapter%201/Geometry%201.7%20Answers.pptx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omework%20Quizzes/Chapter%201/Geometry%201.7%20Quiz.pptx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Essentials of Geometry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Geometry</a:t>
            </a:r>
          </a:p>
          <a:p>
            <a:pPr algn="l"/>
            <a:r>
              <a:rPr lang="en-US" dirty="0" smtClean="0"/>
              <a:t>Chapter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1.1 Identify Points, Lines, and Planes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intersection of two planes is  a line.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362200" y="1943100"/>
            <a:ext cx="3352800" cy="2971800"/>
            <a:chOff x="2362200" y="2590800"/>
            <a:chExt cx="3352800" cy="3962400"/>
          </a:xfrm>
        </p:grpSpPr>
        <p:sp>
          <p:nvSpPr>
            <p:cNvPr id="4" name="Parallelogram 3"/>
            <p:cNvSpPr/>
            <p:nvPr/>
          </p:nvSpPr>
          <p:spPr>
            <a:xfrm>
              <a:off x="2362200" y="3886200"/>
              <a:ext cx="2362200" cy="1371600"/>
            </a:xfrm>
            <a:prstGeom prst="parallelogram">
              <a:avLst>
                <a:gd name="adj" fmla="val 133241"/>
              </a:avLst>
            </a:prstGeom>
            <a:solidFill>
              <a:schemeClr val="accent2">
                <a:alpha val="7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arallelogram 5"/>
            <p:cNvSpPr/>
            <p:nvPr/>
          </p:nvSpPr>
          <p:spPr>
            <a:xfrm rot="16200000" flipV="1">
              <a:off x="2705100" y="3238500"/>
              <a:ext cx="2667000" cy="1371600"/>
            </a:xfrm>
            <a:prstGeom prst="parallelogram">
              <a:avLst>
                <a:gd name="adj" fmla="val 75745"/>
              </a:avLst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arallelogram 6"/>
            <p:cNvSpPr/>
            <p:nvPr/>
          </p:nvSpPr>
          <p:spPr>
            <a:xfrm rot="16200000" flipV="1">
              <a:off x="2705100" y="4533900"/>
              <a:ext cx="2667000" cy="1371600"/>
            </a:xfrm>
            <a:prstGeom prst="parallelogram">
              <a:avLst>
                <a:gd name="adj" fmla="val 75226"/>
              </a:avLst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Parallelogram 4"/>
            <p:cNvSpPr/>
            <p:nvPr/>
          </p:nvSpPr>
          <p:spPr>
            <a:xfrm>
              <a:off x="3352800" y="3886200"/>
              <a:ext cx="2362200" cy="1371600"/>
            </a:xfrm>
            <a:prstGeom prst="parallelogram">
              <a:avLst>
                <a:gd name="adj" fmla="val 133174"/>
              </a:avLst>
            </a:prstGeom>
            <a:solidFill>
              <a:schemeClr val="accent2">
                <a:alpha val="7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3038475" y="3371850"/>
              <a:ext cx="2209800" cy="2209800"/>
            </a:xfrm>
            <a:prstGeom prst="straightConnector1">
              <a:avLst/>
            </a:prstGeom>
            <a:ln w="3492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1.1 Identify Points, Lines, and Planes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Sketch a plane and two intersecting lines that intersect the plane at separate points.</a:t>
            </a:r>
          </a:p>
          <a:p>
            <a:endParaRPr lang="en-US" dirty="0" smtClean="0"/>
          </a:p>
          <a:p>
            <a:r>
              <a:rPr lang="en-US" dirty="0" smtClean="0"/>
              <a:t>Sketch a plane and two intersecting lines that do not intersect the plane.</a:t>
            </a:r>
          </a:p>
          <a:p>
            <a:endParaRPr lang="en-US" dirty="0" smtClean="0"/>
          </a:p>
          <a:p>
            <a:r>
              <a:rPr lang="en-US" dirty="0" smtClean="0"/>
              <a:t>Sketch a plane and two intersecting lines that lie in the plane.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1.1 Identify Points, Lines, and Planes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5 #1, 4-38 even, 44-58 even = 27 total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1.1 Grading and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pres?slideindex=1&amp;slidetitle="/>
              </a:rPr>
              <a:t>1.1 Answers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 action="ppaction://hlinkpres?slideindex=1&amp;slidetitle="/>
              </a:rPr>
              <a:t>1.1 Homework Quiz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1.2 Use Segment and Congruence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Postulate – Rule that is accepted without proof</a:t>
            </a:r>
          </a:p>
          <a:p>
            <a:endParaRPr lang="en-US" dirty="0" smtClean="0"/>
          </a:p>
          <a:p>
            <a:r>
              <a:rPr lang="en-US" dirty="0" smtClean="0"/>
              <a:t>Theorem – Rule that is proven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1475913" y="3369816"/>
            <a:ext cx="4495800" cy="1328331"/>
            <a:chOff x="1447800" y="4267200"/>
            <a:chExt cx="4495800" cy="1771108"/>
          </a:xfrm>
        </p:grpSpPr>
        <p:sp>
          <p:nvSpPr>
            <p:cNvPr id="4" name="TextBox 3"/>
            <p:cNvSpPr txBox="1"/>
            <p:nvPr/>
          </p:nvSpPr>
          <p:spPr>
            <a:xfrm>
              <a:off x="1447800" y="4267200"/>
              <a:ext cx="4495800" cy="69762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Ruler Postulate</a:t>
              </a:r>
              <a:endParaRPr lang="en-US" sz="28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62200" y="4930312"/>
              <a:ext cx="3581400" cy="11079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Any line can be turned into a number line</a:t>
              </a:r>
              <a:endParaRPr lang="en-US" sz="2400" dirty="0"/>
            </a:p>
          </p:txBody>
        </p:sp>
      </p:grpSp>
      <p:cxnSp>
        <p:nvCxnSpPr>
          <p:cNvPr id="7" name="Straight Arrow Connector 6"/>
          <p:cNvCxnSpPr/>
          <p:nvPr/>
        </p:nvCxnSpPr>
        <p:spPr>
          <a:xfrm>
            <a:off x="6400800" y="3429000"/>
            <a:ext cx="2286000" cy="1191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6400800" y="3028950"/>
            <a:ext cx="2286000" cy="514350"/>
            <a:chOff x="6400800" y="4038600"/>
            <a:chExt cx="2286000" cy="685800"/>
          </a:xfrm>
        </p:grpSpPr>
        <p:cxnSp>
          <p:nvCxnSpPr>
            <p:cNvPr id="11" name="Straight Connector 10"/>
            <p:cNvCxnSpPr/>
            <p:nvPr/>
          </p:nvCxnSpPr>
          <p:spPr>
            <a:xfrm rot="5400000">
              <a:off x="7086600" y="4572000"/>
              <a:ext cx="304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8000999" y="4572000"/>
              <a:ext cx="304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7391399" y="4572000"/>
              <a:ext cx="304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7696199" y="4572000"/>
              <a:ext cx="304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8305799" y="4572000"/>
              <a:ext cx="304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6781800" y="4572000"/>
              <a:ext cx="304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6477000" y="4572000"/>
              <a:ext cx="304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400800" y="4038600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-2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05600" y="4038600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-1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86600" y="4038600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91400" y="4038600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96200" y="4038600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01000" y="4038600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305800" y="4038600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781800" y="3371850"/>
            <a:ext cx="1524000" cy="483632"/>
            <a:chOff x="6781800" y="4495800"/>
            <a:chExt cx="1524000" cy="644842"/>
          </a:xfrm>
        </p:grpSpPr>
        <p:sp>
          <p:nvSpPr>
            <p:cNvPr id="19" name="TextBox 18"/>
            <p:cNvSpPr txBox="1"/>
            <p:nvPr/>
          </p:nvSpPr>
          <p:spPr>
            <a:xfrm>
              <a:off x="6781800" y="4648200"/>
              <a:ext cx="304800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01000" y="4648200"/>
              <a:ext cx="304800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6858000" y="4495800"/>
              <a:ext cx="152400" cy="152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8077200" y="4495800"/>
              <a:ext cx="152400" cy="152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1.2 Use Segment and Congruence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75105" y="2439473"/>
            <a:ext cx="2535936" cy="4774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r>
              <a:rPr lang="en-US" sz="2400" dirty="0" smtClean="0"/>
              <a:t>Distance</a:t>
            </a:r>
            <a:endParaRPr lang="en-US" sz="2400" dirty="0"/>
          </a:p>
        </p:txBody>
      </p:sp>
      <p:grpSp>
        <p:nvGrpSpPr>
          <p:cNvPr id="94" name="Group 93"/>
          <p:cNvGrpSpPr/>
          <p:nvPr/>
        </p:nvGrpSpPr>
        <p:grpSpPr>
          <a:xfrm>
            <a:off x="1975105" y="1651358"/>
            <a:ext cx="2535936" cy="788114"/>
            <a:chOff x="1975105" y="2201810"/>
            <a:chExt cx="2535936" cy="1050818"/>
          </a:xfrm>
        </p:grpSpPr>
        <p:sp>
          <p:nvSpPr>
            <p:cNvPr id="8" name="TextBox 7"/>
            <p:cNvSpPr txBox="1"/>
            <p:nvPr/>
          </p:nvSpPr>
          <p:spPr>
            <a:xfrm>
              <a:off x="1975105" y="2201810"/>
              <a:ext cx="2535936" cy="63664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 fontScale="85000" lnSpcReduction="10000"/>
            </a:bodyPr>
            <a:lstStyle/>
            <a:p>
              <a:r>
                <a:rPr lang="en-US" sz="2400" dirty="0" smtClean="0"/>
                <a:t>Length measurement</a:t>
              </a:r>
              <a:endParaRPr lang="en-US" sz="2400" dirty="0"/>
            </a:p>
          </p:txBody>
        </p:sp>
        <p:cxnSp>
          <p:nvCxnSpPr>
            <p:cNvPr id="10" name="Straight Connector 9"/>
            <p:cNvCxnSpPr>
              <a:stCxn id="8" idx="2"/>
              <a:endCxn id="6" idx="0"/>
            </p:cNvCxnSpPr>
            <p:nvPr/>
          </p:nvCxnSpPr>
          <p:spPr>
            <a:xfrm rot="5400000">
              <a:off x="3035988" y="3045543"/>
              <a:ext cx="41417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877569" y="1257300"/>
            <a:ext cx="263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it?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291328" y="1257300"/>
            <a:ext cx="263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it like?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097283" y="4094513"/>
            <a:ext cx="487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is it named?</a:t>
            </a:r>
            <a:endParaRPr lang="en-US" sz="2400" dirty="0"/>
          </a:p>
        </p:txBody>
      </p:sp>
      <p:grpSp>
        <p:nvGrpSpPr>
          <p:cNvPr id="95" name="Group 94"/>
          <p:cNvGrpSpPr/>
          <p:nvPr/>
        </p:nvGrpSpPr>
        <p:grpSpPr>
          <a:xfrm>
            <a:off x="4511043" y="1651358"/>
            <a:ext cx="3218687" cy="1206142"/>
            <a:chOff x="4511041" y="2201810"/>
            <a:chExt cx="3218687" cy="1608190"/>
          </a:xfrm>
        </p:grpSpPr>
        <p:sp>
          <p:nvSpPr>
            <p:cNvPr id="16" name="TextBox 15"/>
            <p:cNvSpPr txBox="1"/>
            <p:nvPr/>
          </p:nvSpPr>
          <p:spPr>
            <a:xfrm>
              <a:off x="5681472" y="2201810"/>
              <a:ext cx="2048256" cy="160819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92500"/>
            </a:bodyPr>
            <a:lstStyle/>
            <a:p>
              <a:r>
                <a:rPr lang="en-US" sz="2400" dirty="0" smtClean="0"/>
                <a:t>Difference of the coordinates of the points</a:t>
              </a:r>
              <a:endParaRPr lang="en-US" sz="2400" dirty="0"/>
            </a:p>
          </p:txBody>
        </p:sp>
        <p:cxnSp>
          <p:nvCxnSpPr>
            <p:cNvPr id="27" name="Straight Connector 26"/>
            <p:cNvCxnSpPr>
              <a:stCxn id="6" idx="3"/>
              <a:endCxn id="16" idx="1"/>
            </p:cNvCxnSpPr>
            <p:nvPr/>
          </p:nvCxnSpPr>
          <p:spPr>
            <a:xfrm flipV="1">
              <a:off x="4511041" y="3005904"/>
              <a:ext cx="1170431" cy="56504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4511043" y="2678216"/>
            <a:ext cx="3214115" cy="979385"/>
            <a:chOff x="4511041" y="3570954"/>
            <a:chExt cx="3214115" cy="1305846"/>
          </a:xfrm>
        </p:grpSpPr>
        <p:sp>
          <p:nvSpPr>
            <p:cNvPr id="31" name="TextBox 30"/>
            <p:cNvSpPr txBox="1"/>
            <p:nvPr/>
          </p:nvSpPr>
          <p:spPr>
            <a:xfrm>
              <a:off x="5676900" y="3962400"/>
              <a:ext cx="2048256" cy="914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2400" dirty="0" smtClean="0"/>
                <a:t>AB = | x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 – x</a:t>
              </a:r>
              <a:r>
                <a:rPr lang="en-US" sz="2400" baseline="-25000" dirty="0" smtClean="0"/>
                <a:t>1</a:t>
              </a:r>
              <a:r>
                <a:rPr lang="en-US" sz="2400" dirty="0" smtClean="0"/>
                <a:t> |</a:t>
              </a:r>
              <a:endParaRPr lang="en-US" sz="2400" dirty="0"/>
            </a:p>
          </p:txBody>
        </p:sp>
        <p:cxnSp>
          <p:nvCxnSpPr>
            <p:cNvPr id="34" name="Straight Connector 33"/>
            <p:cNvCxnSpPr>
              <a:stCxn id="6" idx="3"/>
              <a:endCxn id="31" idx="1"/>
            </p:cNvCxnSpPr>
            <p:nvPr/>
          </p:nvCxnSpPr>
          <p:spPr>
            <a:xfrm>
              <a:off x="4511041" y="3570954"/>
              <a:ext cx="1165859" cy="8486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2209802" y="2916960"/>
            <a:ext cx="1033273" cy="1160978"/>
            <a:chOff x="2209800" y="3889279"/>
            <a:chExt cx="1033273" cy="1547970"/>
          </a:xfrm>
        </p:grpSpPr>
        <p:sp>
          <p:nvSpPr>
            <p:cNvPr id="42" name="TextBox 41"/>
            <p:cNvSpPr txBox="1"/>
            <p:nvPr/>
          </p:nvSpPr>
          <p:spPr>
            <a:xfrm>
              <a:off x="2209800" y="4800600"/>
              <a:ext cx="685800" cy="6366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2400" dirty="0" smtClean="0"/>
                <a:t>BA</a:t>
              </a:r>
              <a:endParaRPr lang="en-US" sz="2400" dirty="0"/>
            </a:p>
          </p:txBody>
        </p:sp>
        <p:cxnSp>
          <p:nvCxnSpPr>
            <p:cNvPr id="43" name="Straight Connector 42"/>
            <p:cNvCxnSpPr>
              <a:stCxn id="6" idx="2"/>
              <a:endCxn id="42" idx="0"/>
            </p:cNvCxnSpPr>
            <p:nvPr/>
          </p:nvCxnSpPr>
          <p:spPr>
            <a:xfrm rot="5400000">
              <a:off x="2442226" y="3999753"/>
              <a:ext cx="911322" cy="6903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1143002" y="2916960"/>
            <a:ext cx="2100073" cy="1160978"/>
            <a:chOff x="1143000" y="3889279"/>
            <a:chExt cx="2100073" cy="1547970"/>
          </a:xfrm>
        </p:grpSpPr>
        <p:sp>
          <p:nvSpPr>
            <p:cNvPr id="35" name="TextBox 34"/>
            <p:cNvSpPr txBox="1"/>
            <p:nvPr/>
          </p:nvSpPr>
          <p:spPr>
            <a:xfrm>
              <a:off x="1143000" y="4800600"/>
              <a:ext cx="685800" cy="6366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2400" dirty="0" smtClean="0"/>
                <a:t>AB</a:t>
              </a:r>
              <a:endParaRPr lang="en-US" sz="2400" dirty="0"/>
            </a:p>
          </p:txBody>
        </p:sp>
        <p:cxnSp>
          <p:nvCxnSpPr>
            <p:cNvPr id="36" name="Straight Connector 35"/>
            <p:cNvCxnSpPr>
              <a:stCxn id="6" idx="2"/>
              <a:endCxn id="35" idx="0"/>
            </p:cNvCxnSpPr>
            <p:nvPr/>
          </p:nvCxnSpPr>
          <p:spPr>
            <a:xfrm rot="5400000">
              <a:off x="1908826" y="3466353"/>
              <a:ext cx="911322" cy="17571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4343400" y="3952101"/>
            <a:ext cx="2286000" cy="514350"/>
            <a:chOff x="6400800" y="4038600"/>
            <a:chExt cx="2286000" cy="685800"/>
          </a:xfrm>
        </p:grpSpPr>
        <p:grpSp>
          <p:nvGrpSpPr>
            <p:cNvPr id="54" name="Group 17"/>
            <p:cNvGrpSpPr/>
            <p:nvPr/>
          </p:nvGrpSpPr>
          <p:grpSpPr>
            <a:xfrm>
              <a:off x="6400800" y="4419600"/>
              <a:ext cx="2286000" cy="304800"/>
              <a:chOff x="6400800" y="4800600"/>
              <a:chExt cx="2286000" cy="304800"/>
            </a:xfrm>
          </p:grpSpPr>
          <p:cxnSp>
            <p:nvCxnSpPr>
              <p:cNvPr id="62" name="Straight Arrow Connector 61"/>
              <p:cNvCxnSpPr/>
              <p:nvPr/>
            </p:nvCxnSpPr>
            <p:spPr>
              <a:xfrm>
                <a:off x="6400800" y="4953000"/>
                <a:ext cx="2286000" cy="1588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>
                <a:off x="7086600" y="4953000"/>
                <a:ext cx="3048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>
                <a:off x="8000999" y="4953000"/>
                <a:ext cx="3048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>
                <a:off x="7391399" y="4953000"/>
                <a:ext cx="3048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>
                <a:off x="7696199" y="4953000"/>
                <a:ext cx="3048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5400000">
                <a:off x="8305799" y="4953000"/>
                <a:ext cx="3048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>
                <a:off x="6781800" y="4953000"/>
                <a:ext cx="3048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>
                <a:off x="6477000" y="4953000"/>
                <a:ext cx="3048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/>
            <p:cNvSpPr txBox="1"/>
            <p:nvPr/>
          </p:nvSpPr>
          <p:spPr>
            <a:xfrm>
              <a:off x="6400800" y="4038600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-2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705600" y="4038600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-1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086600" y="4038600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391400" y="4038600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696200" y="4038600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001000" y="4038600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305800" y="4038600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724400" y="4295001"/>
            <a:ext cx="1524000" cy="483632"/>
            <a:chOff x="4724400" y="5726668"/>
            <a:chExt cx="1524000" cy="644842"/>
          </a:xfrm>
        </p:grpSpPr>
        <p:sp>
          <p:nvSpPr>
            <p:cNvPr id="51" name="TextBox 50"/>
            <p:cNvSpPr txBox="1"/>
            <p:nvPr/>
          </p:nvSpPr>
          <p:spPr>
            <a:xfrm>
              <a:off x="4724400" y="5879068"/>
              <a:ext cx="304800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943600" y="5879068"/>
              <a:ext cx="304800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4800600" y="5726668"/>
              <a:ext cx="152400" cy="152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019800" y="5726668"/>
              <a:ext cx="152400" cy="152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609600" y="4514850"/>
            <a:ext cx="411480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Find AB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18" grpId="0"/>
      <p:bldP spid="19" grpId="0"/>
      <p:bldP spid="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1.2 Use Segment and Congruence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75105" y="2439473"/>
            <a:ext cx="2535936" cy="4774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r>
              <a:rPr lang="en-US" sz="2400" dirty="0" smtClean="0"/>
              <a:t>Between</a:t>
            </a:r>
            <a:endParaRPr lang="en-US" sz="2400" dirty="0"/>
          </a:p>
        </p:txBody>
      </p:sp>
      <p:grpSp>
        <p:nvGrpSpPr>
          <p:cNvPr id="81" name="Group 80"/>
          <p:cNvGrpSpPr/>
          <p:nvPr/>
        </p:nvGrpSpPr>
        <p:grpSpPr>
          <a:xfrm>
            <a:off x="1975105" y="1651358"/>
            <a:ext cx="2535936" cy="788114"/>
            <a:chOff x="1975105" y="2201810"/>
            <a:chExt cx="2535936" cy="1050818"/>
          </a:xfrm>
        </p:grpSpPr>
        <p:sp>
          <p:nvSpPr>
            <p:cNvPr id="8" name="TextBox 7"/>
            <p:cNvSpPr txBox="1"/>
            <p:nvPr/>
          </p:nvSpPr>
          <p:spPr>
            <a:xfrm>
              <a:off x="1975105" y="2201810"/>
              <a:ext cx="2535936" cy="63664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2400" dirty="0" smtClean="0"/>
                <a:t>Point Placement</a:t>
              </a:r>
              <a:endParaRPr lang="en-US" sz="2400" dirty="0"/>
            </a:p>
          </p:txBody>
        </p:sp>
        <p:cxnSp>
          <p:nvCxnSpPr>
            <p:cNvPr id="10" name="Straight Connector 9"/>
            <p:cNvCxnSpPr>
              <a:stCxn id="8" idx="2"/>
              <a:endCxn id="6" idx="0"/>
            </p:cNvCxnSpPr>
            <p:nvPr/>
          </p:nvCxnSpPr>
          <p:spPr>
            <a:xfrm rot="5400000">
              <a:off x="3035988" y="3045543"/>
              <a:ext cx="41417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877569" y="1257300"/>
            <a:ext cx="263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it?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291328" y="1257300"/>
            <a:ext cx="263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it like?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097283" y="4094513"/>
            <a:ext cx="487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are examples?</a:t>
            </a:r>
            <a:endParaRPr lang="en-US" sz="2400" dirty="0"/>
          </a:p>
        </p:txBody>
      </p:sp>
      <p:grpSp>
        <p:nvGrpSpPr>
          <p:cNvPr id="82" name="Group 81"/>
          <p:cNvGrpSpPr/>
          <p:nvPr/>
        </p:nvGrpSpPr>
        <p:grpSpPr>
          <a:xfrm>
            <a:off x="4511043" y="1651358"/>
            <a:ext cx="3218687" cy="1206142"/>
            <a:chOff x="4511041" y="2201810"/>
            <a:chExt cx="3218687" cy="1608190"/>
          </a:xfrm>
        </p:grpSpPr>
        <p:sp>
          <p:nvSpPr>
            <p:cNvPr id="16" name="TextBox 15"/>
            <p:cNvSpPr txBox="1"/>
            <p:nvPr/>
          </p:nvSpPr>
          <p:spPr>
            <a:xfrm>
              <a:off x="5681472" y="2201810"/>
              <a:ext cx="2048256" cy="160819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92500" lnSpcReduction="20000"/>
            </a:bodyPr>
            <a:lstStyle/>
            <a:p>
              <a:r>
                <a:rPr lang="en-US" sz="2400" dirty="0" smtClean="0"/>
                <a:t>On the segment with the other points as </a:t>
              </a:r>
              <a:r>
                <a:rPr lang="en-US" sz="2400" smtClean="0"/>
                <a:t>the endpoints</a:t>
              </a:r>
              <a:endParaRPr lang="en-US" sz="2400" dirty="0"/>
            </a:p>
          </p:txBody>
        </p:sp>
        <p:cxnSp>
          <p:nvCxnSpPr>
            <p:cNvPr id="27" name="Straight Connector 26"/>
            <p:cNvCxnSpPr>
              <a:stCxn id="6" idx="3"/>
              <a:endCxn id="16" idx="1"/>
            </p:cNvCxnSpPr>
            <p:nvPr/>
          </p:nvCxnSpPr>
          <p:spPr>
            <a:xfrm flipV="1">
              <a:off x="4511041" y="3005904"/>
              <a:ext cx="1170431" cy="56504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4511043" y="2678216"/>
            <a:ext cx="3214115" cy="1265135"/>
            <a:chOff x="4511041" y="3570954"/>
            <a:chExt cx="3214115" cy="1686846"/>
          </a:xfrm>
        </p:grpSpPr>
        <p:sp>
          <p:nvSpPr>
            <p:cNvPr id="31" name="TextBox 30"/>
            <p:cNvSpPr txBox="1"/>
            <p:nvPr/>
          </p:nvSpPr>
          <p:spPr>
            <a:xfrm>
              <a:off x="5676900" y="3962400"/>
              <a:ext cx="2048256" cy="1295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92500" lnSpcReduction="20000"/>
            </a:bodyPr>
            <a:lstStyle/>
            <a:p>
              <a:r>
                <a:rPr lang="en-US" sz="2400" dirty="0" smtClean="0"/>
                <a:t>Does </a:t>
              </a:r>
              <a:r>
                <a:rPr lang="en-US" sz="2400" u="sng" dirty="0" smtClean="0"/>
                <a:t>not</a:t>
              </a:r>
              <a:r>
                <a:rPr lang="en-US" sz="2400" dirty="0" smtClean="0"/>
                <a:t> have to be the midpoint</a:t>
              </a:r>
              <a:endParaRPr lang="en-US" sz="2400" dirty="0"/>
            </a:p>
          </p:txBody>
        </p:sp>
        <p:cxnSp>
          <p:nvCxnSpPr>
            <p:cNvPr id="34" name="Straight Connector 33"/>
            <p:cNvCxnSpPr>
              <a:stCxn id="6" idx="3"/>
              <a:endCxn id="31" idx="1"/>
            </p:cNvCxnSpPr>
            <p:nvPr/>
          </p:nvCxnSpPr>
          <p:spPr>
            <a:xfrm>
              <a:off x="4511041" y="3570954"/>
              <a:ext cx="1165859" cy="10391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1143002" y="2916960"/>
            <a:ext cx="2100073" cy="1160978"/>
            <a:chOff x="1143000" y="3889279"/>
            <a:chExt cx="2100073" cy="1547970"/>
          </a:xfrm>
        </p:grpSpPr>
        <p:sp>
          <p:nvSpPr>
            <p:cNvPr id="35" name="TextBox 34"/>
            <p:cNvSpPr txBox="1"/>
            <p:nvPr/>
          </p:nvSpPr>
          <p:spPr>
            <a:xfrm>
              <a:off x="1143000" y="4800600"/>
              <a:ext cx="1600200" cy="6366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2400" dirty="0" smtClean="0"/>
                <a:t>A  B           C</a:t>
              </a:r>
              <a:endParaRPr lang="en-US" sz="2400" dirty="0"/>
            </a:p>
          </p:txBody>
        </p:sp>
        <p:cxnSp>
          <p:nvCxnSpPr>
            <p:cNvPr id="36" name="Straight Connector 35"/>
            <p:cNvCxnSpPr>
              <a:stCxn id="6" idx="2"/>
              <a:endCxn id="35" idx="0"/>
            </p:cNvCxnSpPr>
            <p:nvPr/>
          </p:nvCxnSpPr>
          <p:spPr>
            <a:xfrm rot="5400000">
              <a:off x="2137426" y="3694953"/>
              <a:ext cx="911322" cy="12999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1219200" y="5319710"/>
              <a:ext cx="14478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1600200" y="5267324"/>
              <a:ext cx="76200" cy="920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2438400" y="5267324"/>
              <a:ext cx="76200" cy="920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1371600" y="5267324"/>
              <a:ext cx="76200" cy="920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3200400" y="2916959"/>
            <a:ext cx="1752600" cy="1160978"/>
            <a:chOff x="3200400" y="3889278"/>
            <a:chExt cx="1752600" cy="1547971"/>
          </a:xfrm>
        </p:grpSpPr>
        <p:sp>
          <p:nvSpPr>
            <p:cNvPr id="42" name="TextBox 41"/>
            <p:cNvSpPr txBox="1"/>
            <p:nvPr/>
          </p:nvSpPr>
          <p:spPr>
            <a:xfrm>
              <a:off x="3200400" y="4800600"/>
              <a:ext cx="1752600" cy="6366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2400" dirty="0" smtClean="0"/>
                <a:t>   A      B     C</a:t>
              </a:r>
              <a:endParaRPr lang="en-US" sz="2400" dirty="0"/>
            </a:p>
          </p:txBody>
        </p:sp>
        <p:cxnSp>
          <p:nvCxnSpPr>
            <p:cNvPr id="43" name="Straight Connector 42"/>
            <p:cNvCxnSpPr>
              <a:stCxn id="6" idx="2"/>
              <a:endCxn id="42" idx="0"/>
            </p:cNvCxnSpPr>
            <p:nvPr/>
          </p:nvCxnSpPr>
          <p:spPr>
            <a:xfrm rot="16200000" flipH="1">
              <a:off x="3204225" y="3928125"/>
              <a:ext cx="911322" cy="8336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3352800" y="5309856"/>
              <a:ext cx="1447800" cy="33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3962400" y="4851400"/>
              <a:ext cx="76200" cy="1016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3505200" y="5257800"/>
              <a:ext cx="76200" cy="920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543425" y="5267325"/>
              <a:ext cx="76200" cy="920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124200" y="3486150"/>
            <a:ext cx="1905000" cy="742950"/>
            <a:chOff x="3124200" y="4648200"/>
            <a:chExt cx="1905000" cy="990600"/>
          </a:xfrm>
        </p:grpSpPr>
        <p:cxnSp>
          <p:nvCxnSpPr>
            <p:cNvPr id="73" name="Straight Connector 72"/>
            <p:cNvCxnSpPr/>
            <p:nvPr/>
          </p:nvCxnSpPr>
          <p:spPr>
            <a:xfrm rot="10800000" flipV="1">
              <a:off x="3124200" y="4724400"/>
              <a:ext cx="1905000" cy="838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0800000">
              <a:off x="3200400" y="4648200"/>
              <a:ext cx="1752600" cy="9906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1.2 Use Segment and Congruence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81350"/>
            <a:ext cx="8229600" cy="1619250"/>
          </a:xfrm>
        </p:spPr>
        <p:txBody>
          <a:bodyPr>
            <a:normAutofit/>
          </a:bodyPr>
          <a:lstStyle/>
          <a:p>
            <a:r>
              <a:rPr lang="en-US" dirty="0" smtClean="0"/>
              <a:t>Find CD</a:t>
            </a:r>
          </a:p>
          <a:p>
            <a:endParaRPr lang="en-US" dirty="0" smtClean="0"/>
          </a:p>
        </p:txBody>
      </p:sp>
      <p:grpSp>
        <p:nvGrpSpPr>
          <p:cNvPr id="31" name="Group 30"/>
          <p:cNvGrpSpPr/>
          <p:nvPr/>
        </p:nvGrpSpPr>
        <p:grpSpPr>
          <a:xfrm>
            <a:off x="609600" y="1028700"/>
            <a:ext cx="4495800" cy="2152650"/>
            <a:chOff x="609600" y="1371600"/>
            <a:chExt cx="4495800" cy="2870200"/>
          </a:xfrm>
        </p:grpSpPr>
        <p:grpSp>
          <p:nvGrpSpPr>
            <p:cNvPr id="4" name="Group 3"/>
            <p:cNvGrpSpPr/>
            <p:nvPr/>
          </p:nvGrpSpPr>
          <p:grpSpPr>
            <a:xfrm>
              <a:off x="609600" y="1371600"/>
              <a:ext cx="4495800" cy="1821596"/>
              <a:chOff x="1447800" y="4267200"/>
              <a:chExt cx="4495800" cy="1821596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447800" y="4267200"/>
                <a:ext cx="4495800" cy="69762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Segment Addition Postulate</a:t>
                </a:r>
                <a:endParaRPr lang="en-US" sz="2800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362200" y="4980800"/>
                <a:ext cx="3581400" cy="110799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If B is between A and C, then AB + BC = AC</a:t>
                </a:r>
                <a:endParaRPr lang="en-US" sz="2400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524000" y="3133804"/>
              <a:ext cx="3581400" cy="110799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If AB + BC = AC, then B is between A and C</a:t>
              </a:r>
              <a:endParaRPr lang="en-US" sz="24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172200" y="1657348"/>
            <a:ext cx="2133600" cy="461665"/>
            <a:chOff x="6172200" y="2209800"/>
            <a:chExt cx="2133600" cy="615553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6172200" y="2209800"/>
              <a:ext cx="21336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848600" y="2209800"/>
              <a:ext cx="3810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10400" y="2209800"/>
              <a:ext cx="3810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24600" y="2209800"/>
              <a:ext cx="3810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477000" y="1995785"/>
            <a:ext cx="1524000" cy="575965"/>
            <a:chOff x="6477000" y="2590800"/>
            <a:chExt cx="1524000" cy="767953"/>
          </a:xfrm>
        </p:grpSpPr>
        <p:sp>
          <p:nvSpPr>
            <p:cNvPr id="15" name="Left Brace 14"/>
            <p:cNvSpPr/>
            <p:nvPr/>
          </p:nvSpPr>
          <p:spPr>
            <a:xfrm rot="16200000" flipV="1">
              <a:off x="7162800" y="1905000"/>
              <a:ext cx="152400" cy="15240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34200" y="2743200"/>
              <a:ext cx="6096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AC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162800" y="1196801"/>
            <a:ext cx="838200" cy="461665"/>
            <a:chOff x="7162800" y="1595735"/>
            <a:chExt cx="838200" cy="615553"/>
          </a:xfrm>
        </p:grpSpPr>
        <p:sp>
          <p:nvSpPr>
            <p:cNvPr id="14" name="Left Brace 13"/>
            <p:cNvSpPr/>
            <p:nvPr/>
          </p:nvSpPr>
          <p:spPr>
            <a:xfrm rot="5400000">
              <a:off x="7505700" y="1638300"/>
              <a:ext cx="152400" cy="8382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15200" y="1595735"/>
              <a:ext cx="5334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BC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477000" y="1196801"/>
            <a:ext cx="609600" cy="461665"/>
            <a:chOff x="6477000" y="1595735"/>
            <a:chExt cx="609600" cy="615553"/>
          </a:xfrm>
        </p:grpSpPr>
        <p:sp>
          <p:nvSpPr>
            <p:cNvPr id="13" name="Left Brace 12"/>
            <p:cNvSpPr/>
            <p:nvPr/>
          </p:nvSpPr>
          <p:spPr>
            <a:xfrm rot="5400000">
              <a:off x="6705600" y="1752600"/>
              <a:ext cx="152400" cy="6096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77000" y="1595735"/>
              <a:ext cx="5334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AB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819400" y="3135436"/>
            <a:ext cx="3200400" cy="1036514"/>
            <a:chOff x="3352800" y="3957935"/>
            <a:chExt cx="3200400" cy="1382019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581400" y="4724400"/>
              <a:ext cx="2743200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5410200" y="4676775"/>
              <a:ext cx="76200" cy="76200"/>
            </a:xfrm>
            <a:prstGeom prst="ellipse">
              <a:avLst/>
            </a:prstGeom>
            <a:ln w="28575"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24400" y="3957935"/>
              <a:ext cx="6096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42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15000" y="4724401"/>
              <a:ext cx="6096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17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72200" y="4724401"/>
              <a:ext cx="3810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57800" y="4719935"/>
              <a:ext cx="3810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52800" y="4724401"/>
              <a:ext cx="3810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</a:t>
              </a:r>
              <a:endParaRPr lang="en-US" dirty="0"/>
            </a:p>
          </p:txBody>
        </p:sp>
        <p:sp>
          <p:nvSpPr>
            <p:cNvPr id="27" name="Left Brace 26"/>
            <p:cNvSpPr/>
            <p:nvPr/>
          </p:nvSpPr>
          <p:spPr>
            <a:xfrm rot="5400000">
              <a:off x="4838700" y="3086100"/>
              <a:ext cx="228600" cy="27432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Use Segment and Congruence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724400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Graph X(-2, -5) and Y(-2, 3).  </a:t>
            </a:r>
          </a:p>
          <a:p>
            <a:r>
              <a:rPr lang="en-US" dirty="0"/>
              <a:t>Find XY.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123950"/>
            <a:ext cx="3407740" cy="340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0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1.2 Use Segment and Congruence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75105" y="2439473"/>
            <a:ext cx="2535936" cy="4774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rmAutofit fontScale="92500"/>
          </a:bodyPr>
          <a:lstStyle/>
          <a:p>
            <a:r>
              <a:rPr lang="en-US" sz="2400" dirty="0" smtClean="0"/>
              <a:t>Congruent Segment</a:t>
            </a:r>
            <a:endParaRPr lang="en-US" sz="2400" dirty="0"/>
          </a:p>
        </p:txBody>
      </p:sp>
      <p:grpSp>
        <p:nvGrpSpPr>
          <p:cNvPr id="64" name="Group 63"/>
          <p:cNvGrpSpPr/>
          <p:nvPr/>
        </p:nvGrpSpPr>
        <p:grpSpPr>
          <a:xfrm>
            <a:off x="1975105" y="1651358"/>
            <a:ext cx="2535936" cy="788114"/>
            <a:chOff x="1975105" y="2201810"/>
            <a:chExt cx="2535936" cy="1050818"/>
          </a:xfrm>
        </p:grpSpPr>
        <p:sp>
          <p:nvSpPr>
            <p:cNvPr id="8" name="TextBox 7"/>
            <p:cNvSpPr txBox="1"/>
            <p:nvPr/>
          </p:nvSpPr>
          <p:spPr>
            <a:xfrm>
              <a:off x="1975105" y="2201810"/>
              <a:ext cx="2535936" cy="63664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2400" dirty="0" smtClean="0"/>
                <a:t>Comparing shapes</a:t>
              </a:r>
              <a:endParaRPr lang="en-US" sz="2400" dirty="0"/>
            </a:p>
          </p:txBody>
        </p:sp>
        <p:cxnSp>
          <p:nvCxnSpPr>
            <p:cNvPr id="10" name="Straight Connector 9"/>
            <p:cNvCxnSpPr>
              <a:stCxn id="8" idx="2"/>
              <a:endCxn id="6" idx="0"/>
            </p:cNvCxnSpPr>
            <p:nvPr/>
          </p:nvCxnSpPr>
          <p:spPr>
            <a:xfrm rot="5400000">
              <a:off x="3035988" y="3045543"/>
              <a:ext cx="41417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877569" y="1257300"/>
            <a:ext cx="263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it?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291328" y="1257300"/>
            <a:ext cx="263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it like?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097283" y="4094513"/>
            <a:ext cx="487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are examples?</a:t>
            </a:r>
            <a:endParaRPr lang="en-US" sz="2400" dirty="0"/>
          </a:p>
        </p:txBody>
      </p:sp>
      <p:grpSp>
        <p:nvGrpSpPr>
          <p:cNvPr id="65" name="Group 64"/>
          <p:cNvGrpSpPr/>
          <p:nvPr/>
        </p:nvGrpSpPr>
        <p:grpSpPr>
          <a:xfrm>
            <a:off x="4511043" y="1651359"/>
            <a:ext cx="3218687" cy="1026858"/>
            <a:chOff x="4511041" y="2201811"/>
            <a:chExt cx="3218687" cy="1369143"/>
          </a:xfrm>
        </p:grpSpPr>
        <p:sp>
          <p:nvSpPr>
            <p:cNvPr id="16" name="TextBox 15"/>
            <p:cNvSpPr txBox="1"/>
            <p:nvPr/>
          </p:nvSpPr>
          <p:spPr>
            <a:xfrm>
              <a:off x="5681472" y="2201811"/>
              <a:ext cx="2048256" cy="69378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70000" lnSpcReduction="20000"/>
            </a:bodyPr>
            <a:lstStyle/>
            <a:p>
              <a:r>
                <a:rPr lang="en-US" sz="2400" dirty="0" smtClean="0"/>
                <a:t>Segments with same length</a:t>
              </a:r>
              <a:endParaRPr lang="en-US" sz="2400" dirty="0"/>
            </a:p>
          </p:txBody>
        </p:sp>
        <p:cxnSp>
          <p:nvCxnSpPr>
            <p:cNvPr id="27" name="Straight Connector 26"/>
            <p:cNvCxnSpPr>
              <a:stCxn id="6" idx="3"/>
              <a:endCxn id="16" idx="1"/>
            </p:cNvCxnSpPr>
            <p:nvPr/>
          </p:nvCxnSpPr>
          <p:spPr>
            <a:xfrm flipV="1">
              <a:off x="4511041" y="2548706"/>
              <a:ext cx="1170431" cy="102224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4511041" y="2343150"/>
            <a:ext cx="3223640" cy="800100"/>
            <a:chOff x="4511041" y="3124200"/>
            <a:chExt cx="3223640" cy="1066800"/>
          </a:xfrm>
        </p:grpSpPr>
        <p:sp>
          <p:nvSpPr>
            <p:cNvPr id="31" name="TextBox 30"/>
            <p:cNvSpPr txBox="1"/>
            <p:nvPr/>
          </p:nvSpPr>
          <p:spPr>
            <a:xfrm>
              <a:off x="5686425" y="3124200"/>
              <a:ext cx="2048256" cy="1066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77500" lnSpcReduction="20000"/>
            </a:bodyPr>
            <a:lstStyle/>
            <a:p>
              <a:r>
                <a:rPr lang="en-US" sz="2400" dirty="0" smtClean="0">
                  <a:sym typeface="Symbol"/>
                </a:rPr>
                <a:t> means segments are exactly alike</a:t>
              </a:r>
              <a:endParaRPr lang="en-US" sz="2400" dirty="0"/>
            </a:p>
          </p:txBody>
        </p:sp>
        <p:cxnSp>
          <p:nvCxnSpPr>
            <p:cNvPr id="34" name="Straight Connector 33"/>
            <p:cNvCxnSpPr>
              <a:stCxn id="6" idx="3"/>
              <a:endCxn id="31" idx="1"/>
            </p:cNvCxnSpPr>
            <p:nvPr/>
          </p:nvCxnSpPr>
          <p:spPr>
            <a:xfrm>
              <a:off x="4511041" y="3570954"/>
              <a:ext cx="1175384" cy="866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1143002" y="2916960"/>
            <a:ext cx="2100073" cy="1160978"/>
            <a:chOff x="1143000" y="3889279"/>
            <a:chExt cx="2100073" cy="15479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1143000" y="4800600"/>
                  <a:ext cx="1600200" cy="636649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𝐴𝐵</m:t>
                            </m:r>
                          </m:e>
                        </m:bar>
                        <m:r>
                          <a:rPr lang="en-US" sz="2400" b="0" i="1" smtClean="0">
                            <a:latin typeface="Cambria Math"/>
                          </a:rPr>
                          <m:t>≅</m:t>
                        </m:r>
                        <m:bar>
                          <m:barPr>
                            <m:pos m:val="top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𝐶𝐷</m:t>
                            </m:r>
                          </m:e>
                        </m:ba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4800600"/>
                  <a:ext cx="1600200" cy="63664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Connector 35"/>
            <p:cNvCxnSpPr>
              <a:stCxn id="6" idx="2"/>
              <a:endCxn id="35" idx="0"/>
            </p:cNvCxnSpPr>
            <p:nvPr/>
          </p:nvCxnSpPr>
          <p:spPr>
            <a:xfrm rot="5400000">
              <a:off x="2137426" y="3694953"/>
              <a:ext cx="911322" cy="12999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3200400" y="2916960"/>
            <a:ext cx="2057400" cy="1281423"/>
            <a:chOff x="3200400" y="3889278"/>
            <a:chExt cx="2057400" cy="1708564"/>
          </a:xfrm>
        </p:grpSpPr>
        <p:grpSp>
          <p:nvGrpSpPr>
            <p:cNvPr id="69" name="Group 68"/>
            <p:cNvGrpSpPr/>
            <p:nvPr/>
          </p:nvGrpSpPr>
          <p:grpSpPr>
            <a:xfrm>
              <a:off x="3200400" y="3889278"/>
              <a:ext cx="2057400" cy="1547971"/>
              <a:chOff x="3200400" y="3889278"/>
              <a:chExt cx="2057400" cy="1547971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3200400" y="4648200"/>
                <a:ext cx="2057400" cy="78904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normAutofit/>
              </a:bodyPr>
              <a:lstStyle/>
              <a:p>
                <a:endParaRPr lang="en-US" sz="2400" dirty="0"/>
              </a:p>
            </p:txBody>
          </p:sp>
          <p:cxnSp>
            <p:nvCxnSpPr>
              <p:cNvPr id="43" name="Straight Connector 42"/>
              <p:cNvCxnSpPr>
                <a:stCxn id="6" idx="2"/>
                <a:endCxn id="42" idx="0"/>
              </p:cNvCxnSpPr>
              <p:nvPr/>
            </p:nvCxnSpPr>
            <p:spPr>
              <a:xfrm rot="16200000" flipH="1">
                <a:off x="3356625" y="3775725"/>
                <a:ext cx="758922" cy="986027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3200400" y="4648200"/>
              <a:ext cx="2057400" cy="949642"/>
              <a:chOff x="2743200" y="5867400"/>
              <a:chExt cx="2057400" cy="949642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3048000" y="6096000"/>
                <a:ext cx="1447800" cy="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3048000" y="6477000"/>
                <a:ext cx="1447800" cy="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3705225" y="6486525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3695700" y="6096000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4495800" y="5867400"/>
                <a:ext cx="304800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743200" y="5867400"/>
                <a:ext cx="304800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743200" y="6324600"/>
                <a:ext cx="304800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495800" y="6324600"/>
                <a:ext cx="304800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</a:t>
                </a:r>
                <a:endParaRPr lang="en-US" dirty="0"/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4511041" y="2678216"/>
            <a:ext cx="3223640" cy="1608035"/>
            <a:chOff x="4511041" y="3570954"/>
            <a:chExt cx="3223640" cy="2144046"/>
          </a:xfrm>
        </p:grpSpPr>
        <p:sp>
          <p:nvSpPr>
            <p:cNvPr id="38" name="TextBox 37"/>
            <p:cNvSpPr txBox="1"/>
            <p:nvPr/>
          </p:nvSpPr>
          <p:spPr>
            <a:xfrm>
              <a:off x="5686425" y="4495800"/>
              <a:ext cx="2048256" cy="1219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92500"/>
            </a:bodyPr>
            <a:lstStyle/>
            <a:p>
              <a:r>
                <a:rPr lang="en-US" sz="2400" dirty="0" smtClean="0"/>
                <a:t>= means lengths are equal</a:t>
              </a:r>
              <a:endParaRPr lang="en-US" sz="2400" dirty="0"/>
            </a:p>
          </p:txBody>
        </p:sp>
        <p:cxnSp>
          <p:nvCxnSpPr>
            <p:cNvPr id="61" name="Straight Connector 60"/>
            <p:cNvCxnSpPr>
              <a:stCxn id="6" idx="3"/>
              <a:endCxn id="38" idx="1"/>
            </p:cNvCxnSpPr>
            <p:nvPr/>
          </p:nvCxnSpPr>
          <p:spPr>
            <a:xfrm>
              <a:off x="4511041" y="3570954"/>
              <a:ext cx="1175384" cy="15344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 smtClean="0"/>
              <a:t>Larson Geometry</a:t>
            </a:r>
            <a:endParaRPr lang="en-US" i="1" dirty="0"/>
          </a:p>
          <a:p>
            <a:pPr lvl="1"/>
            <a:r>
              <a:rPr lang="en-US" i="1" dirty="0" smtClean="0"/>
              <a:t>By Larson</a:t>
            </a:r>
            <a:r>
              <a:rPr lang="en-US" i="1" dirty="0"/>
              <a:t>, R., Boswell, L., </a:t>
            </a:r>
            <a:r>
              <a:rPr lang="en-US" i="1" dirty="0" err="1"/>
              <a:t>Kanold</a:t>
            </a:r>
            <a:r>
              <a:rPr lang="en-US" i="1" dirty="0"/>
              <a:t>, T. D., &amp; Stiff, L. </a:t>
            </a:r>
            <a:endParaRPr lang="en-US" i="1" dirty="0" smtClean="0"/>
          </a:p>
          <a:p>
            <a:pPr lvl="1"/>
            <a:r>
              <a:rPr lang="en-US" i="1" dirty="0" smtClean="0"/>
              <a:t>2011 </a:t>
            </a:r>
            <a:r>
              <a:rPr lang="en-US" i="1" dirty="0"/>
              <a:t>Holt </a:t>
            </a:r>
            <a:r>
              <a:rPr lang="en-US" i="1" dirty="0" smtClean="0"/>
              <a:t>McDougal</a:t>
            </a:r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800600" y="4149657"/>
            <a:ext cx="43434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Slides created by </a:t>
            </a:r>
          </a:p>
          <a:p>
            <a:r>
              <a:rPr lang="en-US" dirty="0" smtClean="0"/>
              <a:t>Richard Wright, Andrews Academy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2"/>
              </a:rPr>
              <a:t>rwright@andrews.edu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9895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1.2 Use Segment and Congruence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12 #4-36 even, 37-45 all = 26 total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1.2 Grading and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pres?slideindex=1&amp;slidetitle="/>
              </a:rPr>
              <a:t>1.2 Answers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 action="ppaction://hlinkpres?slideindex=1&amp;slidetitle="/>
              </a:rPr>
              <a:t>1.2 Homework Quiz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1.3 Use Midpoint and Distance Formulas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1975105" y="1651358"/>
            <a:ext cx="2535936" cy="788114"/>
            <a:chOff x="1975105" y="2201810"/>
            <a:chExt cx="2535936" cy="1050818"/>
          </a:xfrm>
        </p:grpSpPr>
        <p:sp>
          <p:nvSpPr>
            <p:cNvPr id="8" name="TextBox 7"/>
            <p:cNvSpPr txBox="1"/>
            <p:nvPr/>
          </p:nvSpPr>
          <p:spPr>
            <a:xfrm>
              <a:off x="1975105" y="2201810"/>
              <a:ext cx="2535936" cy="63664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2400" dirty="0" smtClean="0"/>
                <a:t>Part of a Segment</a:t>
              </a:r>
              <a:endParaRPr lang="en-US" sz="2400" dirty="0"/>
            </a:p>
          </p:txBody>
        </p:sp>
        <p:cxnSp>
          <p:nvCxnSpPr>
            <p:cNvPr id="10" name="Straight Connector 9"/>
            <p:cNvCxnSpPr>
              <a:stCxn id="8" idx="2"/>
              <a:endCxn id="6" idx="0"/>
            </p:cNvCxnSpPr>
            <p:nvPr/>
          </p:nvCxnSpPr>
          <p:spPr>
            <a:xfrm rot="5400000">
              <a:off x="3035988" y="3045543"/>
              <a:ext cx="41417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877569" y="1257300"/>
            <a:ext cx="263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it?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291328" y="1257300"/>
            <a:ext cx="263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it like?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097283" y="4094513"/>
            <a:ext cx="487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are some examples?</a:t>
            </a:r>
            <a:endParaRPr lang="en-US" sz="24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457200" y="2916959"/>
            <a:ext cx="2785874" cy="1222815"/>
            <a:chOff x="457200" y="3889278"/>
            <a:chExt cx="2785874" cy="16304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57200" y="4883049"/>
                  <a:ext cx="1828800" cy="636649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normAutofit fontScale="55000" lnSpcReduction="20000"/>
                </a:bodyPr>
                <a:lstStyle/>
                <a:p>
                  <a:r>
                    <a:rPr lang="en-US" sz="2400" i="1" dirty="0" smtClean="0"/>
                    <a:t>M is the midpoint of </a:t>
                  </a:r>
                  <a14:m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𝐴𝐵</m:t>
                          </m:r>
                        </m:e>
                      </m:bar>
                    </m:oMath>
                  </a14:m>
                  <a:endParaRPr lang="en-US" sz="2400" i="1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4883049"/>
                  <a:ext cx="1828800" cy="63664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Connector 20"/>
            <p:cNvCxnSpPr>
              <a:stCxn id="6" idx="2"/>
              <a:endCxn id="11" idx="0"/>
            </p:cNvCxnSpPr>
            <p:nvPr/>
          </p:nvCxnSpPr>
          <p:spPr>
            <a:xfrm rot="5400000">
              <a:off x="1810452" y="3450427"/>
              <a:ext cx="993771" cy="18714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511042" y="1651358"/>
            <a:ext cx="3566158" cy="1026858"/>
            <a:chOff x="4511041" y="2201810"/>
            <a:chExt cx="3218687" cy="1369144"/>
          </a:xfrm>
        </p:grpSpPr>
        <p:sp>
          <p:nvSpPr>
            <p:cNvPr id="16" name="TextBox 15"/>
            <p:cNvSpPr txBox="1"/>
            <p:nvPr/>
          </p:nvSpPr>
          <p:spPr>
            <a:xfrm>
              <a:off x="5681472" y="2201810"/>
              <a:ext cx="2048256" cy="63664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62500" lnSpcReduction="20000"/>
            </a:bodyPr>
            <a:lstStyle/>
            <a:p>
              <a:r>
                <a:rPr lang="en-US" sz="2400" dirty="0" smtClean="0"/>
                <a:t>Very middle of the segment</a:t>
              </a:r>
              <a:endParaRPr lang="en-US" sz="2400" dirty="0"/>
            </a:p>
          </p:txBody>
        </p:sp>
        <p:cxnSp>
          <p:nvCxnSpPr>
            <p:cNvPr id="27" name="Straight Connector 26"/>
            <p:cNvCxnSpPr>
              <a:stCxn id="6" idx="3"/>
              <a:endCxn id="16" idx="1"/>
            </p:cNvCxnSpPr>
            <p:nvPr/>
          </p:nvCxnSpPr>
          <p:spPr>
            <a:xfrm flipV="1">
              <a:off x="4511041" y="2520135"/>
              <a:ext cx="1170432" cy="105081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4511042" y="2281850"/>
            <a:ext cx="3566158" cy="1204302"/>
            <a:chOff x="4511041" y="3042465"/>
            <a:chExt cx="3218687" cy="1605735"/>
          </a:xfrm>
        </p:grpSpPr>
        <p:sp>
          <p:nvSpPr>
            <p:cNvPr id="15" name="TextBox 14"/>
            <p:cNvSpPr txBox="1"/>
            <p:nvPr/>
          </p:nvSpPr>
          <p:spPr>
            <a:xfrm>
              <a:off x="5681472" y="3042465"/>
              <a:ext cx="2048256" cy="160573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92500" lnSpcReduction="20000"/>
            </a:bodyPr>
            <a:lstStyle/>
            <a:p>
              <a:r>
                <a:rPr lang="en-US" sz="2400" dirty="0" smtClean="0"/>
                <a:t>Point that divides the segment into two congruent segments.</a:t>
              </a:r>
              <a:endParaRPr lang="en-US" sz="2400" dirty="0"/>
            </a:p>
          </p:txBody>
        </p:sp>
        <p:cxnSp>
          <p:nvCxnSpPr>
            <p:cNvPr id="29" name="Straight Connector 28"/>
            <p:cNvCxnSpPr>
              <a:stCxn id="6" idx="3"/>
              <a:endCxn id="15" idx="1"/>
            </p:cNvCxnSpPr>
            <p:nvPr/>
          </p:nvCxnSpPr>
          <p:spPr>
            <a:xfrm>
              <a:off x="4511041" y="3570954"/>
              <a:ext cx="1170431" cy="2743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2362200" y="2916960"/>
            <a:ext cx="1664208" cy="1218128"/>
            <a:chOff x="2362200" y="3889279"/>
            <a:chExt cx="1664208" cy="16241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362200" y="4876800"/>
                  <a:ext cx="1664208" cy="636649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𝐴𝑀</m:t>
                            </m:r>
                          </m:e>
                        </m:bar>
                        <m:r>
                          <a:rPr lang="en-US" sz="2400" b="0" i="1" smtClean="0">
                            <a:latin typeface="Cambria Math"/>
                          </a:rPr>
                          <m:t>≅</m:t>
                        </m:r>
                        <m:bar>
                          <m:barPr>
                            <m:pos m:val="top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𝑀𝐵</m:t>
                            </m:r>
                          </m:e>
                        </m:ba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4876800"/>
                  <a:ext cx="1664208" cy="63664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/>
            <p:cNvCxnSpPr>
              <a:stCxn id="6" idx="2"/>
              <a:endCxn id="12" idx="0"/>
            </p:cNvCxnSpPr>
            <p:nvPr/>
          </p:nvCxnSpPr>
          <p:spPr>
            <a:xfrm rot="5400000">
              <a:off x="2724928" y="4358655"/>
              <a:ext cx="987522" cy="487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3243072" y="2916959"/>
            <a:ext cx="2624328" cy="1218128"/>
            <a:chOff x="3243072" y="3889278"/>
            <a:chExt cx="2624328" cy="1624171"/>
          </a:xfrm>
        </p:grpSpPr>
        <p:sp>
          <p:nvSpPr>
            <p:cNvPr id="42" name="TextBox 41"/>
            <p:cNvSpPr txBox="1"/>
            <p:nvPr/>
          </p:nvSpPr>
          <p:spPr>
            <a:xfrm>
              <a:off x="4114800" y="4876800"/>
              <a:ext cx="1752600" cy="6366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 lnSpcReduction="10000"/>
            </a:bodyPr>
            <a:lstStyle/>
            <a:p>
              <a:r>
                <a:rPr lang="en-US" sz="2800" dirty="0" smtClean="0"/>
                <a:t>AM = MB</a:t>
              </a:r>
              <a:endParaRPr lang="en-US" sz="2800" dirty="0"/>
            </a:p>
          </p:txBody>
        </p:sp>
        <p:cxnSp>
          <p:nvCxnSpPr>
            <p:cNvPr id="43" name="Straight Connector 42"/>
            <p:cNvCxnSpPr>
              <a:stCxn id="6" idx="2"/>
              <a:endCxn id="42" idx="0"/>
            </p:cNvCxnSpPr>
            <p:nvPr/>
          </p:nvCxnSpPr>
          <p:spPr>
            <a:xfrm rot="16200000" flipH="1">
              <a:off x="3623325" y="3509025"/>
              <a:ext cx="987522" cy="17480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1975105" y="2439472"/>
            <a:ext cx="2901695" cy="623054"/>
            <a:chOff x="1975105" y="3252629"/>
            <a:chExt cx="2901695" cy="830738"/>
          </a:xfrm>
        </p:grpSpPr>
        <p:sp>
          <p:nvSpPr>
            <p:cNvPr id="6" name="TextBox 5"/>
            <p:cNvSpPr txBox="1"/>
            <p:nvPr/>
          </p:nvSpPr>
          <p:spPr>
            <a:xfrm>
              <a:off x="1975105" y="3252629"/>
              <a:ext cx="2535936" cy="63664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2400" dirty="0" smtClean="0"/>
                <a:t>Midpoint</a:t>
              </a:r>
              <a:endParaRPr lang="en-US" sz="24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3124200" y="3479800"/>
              <a:ext cx="1295400" cy="2540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 flipH="1" flipV="1">
              <a:off x="3667125" y="3521073"/>
              <a:ext cx="152400" cy="180976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81400" y="3590925"/>
              <a:ext cx="609600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19400" y="3581399"/>
              <a:ext cx="609600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267200" y="3505199"/>
              <a:ext cx="609600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486400" y="4139774"/>
            <a:ext cx="3657600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Segment Bisector </a:t>
            </a:r>
            <a:r>
              <a:rPr lang="en-US" sz="2000" dirty="0" smtClean="0"/>
              <a:t>is something that intersects a segment at its midpoint.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5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1.3 Use Midpoint and Distance Formulas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𝑀𝑂</m:t>
                        </m:r>
                      </m:e>
                    </m:bar>
                  </m:oMath>
                </a14:m>
                <a:r>
                  <a:rPr lang="en-US" dirty="0" smtClean="0"/>
                  <a:t> bisects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𝑁𝑃</m:t>
                        </m:r>
                      </m:e>
                    </m:bar>
                  </m:oMath>
                </a14:m>
                <a:r>
                  <a:rPr lang="en-US" dirty="0" smtClean="0"/>
                  <a:t> at Q.  If PQ = 22.6, find PN.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Point S is the midpoint of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𝑅𝑇</m:t>
                        </m:r>
                      </m:e>
                    </m:bar>
                  </m:oMath>
                </a14:m>
                <a:r>
                  <a:rPr lang="en-US" dirty="0" smtClean="0"/>
                  <a:t>.  Find ST.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4495800" y="1714499"/>
            <a:ext cx="3962400" cy="1162051"/>
            <a:chOff x="4495800" y="2286000"/>
            <a:chExt cx="3962400" cy="154940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648200" y="2438400"/>
              <a:ext cx="3581400" cy="68580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4648200" y="2286000"/>
              <a:ext cx="3429000" cy="99060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248400" y="2743200"/>
              <a:ext cx="4572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Q</a:t>
              </a:r>
              <a:endParaRPr lang="en-US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01000" y="3016648"/>
              <a:ext cx="4572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O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36489" y="3219848"/>
              <a:ext cx="4572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</a:t>
              </a:r>
              <a:endParaRPr 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24800" y="2286000"/>
              <a:ext cx="4572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N</a:t>
              </a:r>
              <a:endParaRPr lang="en-US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95800" y="2438400"/>
              <a:ext cx="4572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M</a:t>
              </a:r>
              <a:endParaRPr lang="en-US" sz="2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38600" y="3409951"/>
            <a:ext cx="4648200" cy="823613"/>
            <a:chOff x="1295400" y="4775203"/>
            <a:chExt cx="4648200" cy="109815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1447800" y="5334000"/>
              <a:ext cx="4191000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3429000" y="52959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95400" y="4775203"/>
              <a:ext cx="4572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</a:t>
              </a:r>
              <a:endParaRPr lang="en-US" sz="2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28800" y="5257800"/>
              <a:ext cx="9144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5x - 2</a:t>
              </a:r>
              <a:endParaRPr lang="en-US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14800" y="5257800"/>
              <a:ext cx="10668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3x + 8</a:t>
              </a:r>
              <a:endParaRPr lang="en-US" sz="2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4775203"/>
              <a:ext cx="4572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</a:t>
              </a:r>
              <a:endParaRPr lang="en-US" sz="2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76600" y="4775203"/>
              <a:ext cx="4572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1.3 Use Midpoint and Distance Formulas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76500"/>
            <a:ext cx="8229600" cy="2118122"/>
          </a:xfrm>
        </p:spPr>
        <p:txBody>
          <a:bodyPr/>
          <a:lstStyle/>
          <a:p>
            <a:r>
              <a:rPr lang="en-US" dirty="0" smtClean="0"/>
              <a:t>Find the midpoint of G(7, -2) and H(-5, -6)</a:t>
            </a:r>
          </a:p>
          <a:p>
            <a:endParaRPr lang="en-US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609600" y="1200150"/>
            <a:ext cx="4495800" cy="1276350"/>
            <a:chOff x="609600" y="1371600"/>
            <a:chExt cx="4495800" cy="1701800"/>
          </a:xfrm>
        </p:grpSpPr>
        <p:sp>
          <p:nvSpPr>
            <p:cNvPr id="5" name="TextBox 4"/>
            <p:cNvSpPr txBox="1"/>
            <p:nvPr/>
          </p:nvSpPr>
          <p:spPr>
            <a:xfrm>
              <a:off x="609600" y="1371600"/>
              <a:ext cx="4495800" cy="69762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Midpoint Formula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1524000" y="2082800"/>
                  <a:ext cx="3581400" cy="9906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/>
                          </a:rPr>
                          <m:t>Midpoint</m:t>
                        </m:r>
                        <m:r>
                          <a:rPr lang="en-US" sz="2000" b="0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0" y="2082800"/>
                  <a:ext cx="3581400" cy="99060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1.3 Use Midpoint and Distance Formulas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midpoint of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𝐴𝐵</m:t>
                        </m:r>
                      </m:e>
                    </m:bar>
                  </m:oMath>
                </a14:m>
                <a:r>
                  <a:rPr lang="en-US" dirty="0" smtClean="0"/>
                  <a:t> is M(5, 8).  One endpoint is A(2, -3).  Find the coordinates of endpoint B.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539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67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1.3 Use Midpoint and Distance Formulas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0300"/>
            <a:ext cx="8229600" cy="2743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What is PQ if P(2, 5) and Q(-4, 8)?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i="1" dirty="0" smtClean="0"/>
          </a:p>
          <a:p>
            <a:r>
              <a:rPr lang="en-US" i="1" dirty="0" smtClean="0"/>
              <a:t>19 #2, 4, 6, 10-20 even, 24, 26, 28, 32, 36, 38, 42, 44, 48, 54-64 all = 29 total</a:t>
            </a:r>
          </a:p>
          <a:p>
            <a:r>
              <a:rPr lang="en-US" i="1" dirty="0" smtClean="0"/>
              <a:t>Extra Credit 22#2, 8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09600" y="1123950"/>
            <a:ext cx="4495800" cy="1276350"/>
            <a:chOff x="609600" y="1371600"/>
            <a:chExt cx="4495800" cy="1701800"/>
          </a:xfrm>
        </p:grpSpPr>
        <p:sp>
          <p:nvSpPr>
            <p:cNvPr id="5" name="TextBox 4"/>
            <p:cNvSpPr txBox="1"/>
            <p:nvPr/>
          </p:nvSpPr>
          <p:spPr>
            <a:xfrm>
              <a:off x="609600" y="1371600"/>
              <a:ext cx="4495800" cy="69762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Distance Formula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1524000" y="2082800"/>
                  <a:ext cx="3581400" cy="9906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0" y="2082800"/>
                  <a:ext cx="3581400" cy="99060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 Grading and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pres?slideindex=1&amp;slidetitle="/>
              </a:rPr>
              <a:t>1.3 Answers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 action="ppaction://hlinkpres?slideindex=1&amp;slidetitle="/>
              </a:rPr>
              <a:t>1.3 Homework Quiz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1.4 Measure and Classify Angles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75106" y="2439473"/>
            <a:ext cx="2535936" cy="4774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r>
              <a:rPr lang="en-US" sz="2400" dirty="0" smtClean="0"/>
              <a:t>Angle</a:t>
            </a:r>
            <a:endParaRPr lang="en-US" sz="24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1975106" y="1651358"/>
            <a:ext cx="2535936" cy="788114"/>
            <a:chOff x="1975106" y="2201811"/>
            <a:chExt cx="2535936" cy="1050818"/>
          </a:xfrm>
        </p:grpSpPr>
        <p:sp>
          <p:nvSpPr>
            <p:cNvPr id="13" name="TextBox 12"/>
            <p:cNvSpPr txBox="1"/>
            <p:nvPr/>
          </p:nvSpPr>
          <p:spPr>
            <a:xfrm>
              <a:off x="1975106" y="2201811"/>
              <a:ext cx="2535936" cy="63664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2400" dirty="0" smtClean="0"/>
                <a:t>Shape</a:t>
              </a:r>
              <a:endParaRPr lang="en-US" sz="2400" dirty="0"/>
            </a:p>
          </p:txBody>
        </p:sp>
        <p:cxnSp>
          <p:nvCxnSpPr>
            <p:cNvPr id="14" name="Straight Connector 13"/>
            <p:cNvCxnSpPr>
              <a:stCxn id="13" idx="2"/>
              <a:endCxn id="12" idx="0"/>
            </p:cNvCxnSpPr>
            <p:nvPr/>
          </p:nvCxnSpPr>
          <p:spPr>
            <a:xfrm rot="5400000">
              <a:off x="3035990" y="3045544"/>
              <a:ext cx="41417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1877570" y="1257301"/>
            <a:ext cx="263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it?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291330" y="1257301"/>
            <a:ext cx="263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it like?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097282" y="4094513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is it named?</a:t>
            </a:r>
            <a:endParaRPr lang="en-US" sz="2400" dirty="0"/>
          </a:p>
        </p:txBody>
      </p:sp>
      <p:grpSp>
        <p:nvGrpSpPr>
          <p:cNvPr id="60" name="Group 59"/>
          <p:cNvGrpSpPr/>
          <p:nvPr/>
        </p:nvGrpSpPr>
        <p:grpSpPr>
          <a:xfrm>
            <a:off x="914400" y="2916960"/>
            <a:ext cx="2328674" cy="1194240"/>
            <a:chOff x="914400" y="3889279"/>
            <a:chExt cx="2328674" cy="1592319"/>
          </a:xfrm>
        </p:grpSpPr>
        <p:sp>
          <p:nvSpPr>
            <p:cNvPr id="15" name="TextBox 14"/>
            <p:cNvSpPr txBox="1"/>
            <p:nvPr/>
          </p:nvSpPr>
          <p:spPr>
            <a:xfrm>
              <a:off x="914400" y="4844949"/>
              <a:ext cx="914400" cy="6366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2400" i="1" dirty="0" smtClean="0">
                  <a:sym typeface="Symbol"/>
                </a:rPr>
                <a:t>BAC</a:t>
              </a:r>
              <a:endParaRPr lang="en-US" sz="2400" i="1" dirty="0"/>
            </a:p>
          </p:txBody>
        </p:sp>
        <p:cxnSp>
          <p:nvCxnSpPr>
            <p:cNvPr id="22" name="Straight Connector 21"/>
            <p:cNvCxnSpPr>
              <a:stCxn id="12" idx="2"/>
              <a:endCxn id="15" idx="0"/>
            </p:cNvCxnSpPr>
            <p:nvPr/>
          </p:nvCxnSpPr>
          <p:spPr>
            <a:xfrm rot="5400000">
              <a:off x="1829502" y="3431377"/>
              <a:ext cx="955670" cy="187147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1981200" y="2916960"/>
            <a:ext cx="1261874" cy="1194239"/>
            <a:chOff x="1981200" y="3889280"/>
            <a:chExt cx="1261874" cy="1592318"/>
          </a:xfrm>
        </p:grpSpPr>
        <p:sp>
          <p:nvSpPr>
            <p:cNvPr id="16" name="TextBox 15"/>
            <p:cNvSpPr txBox="1"/>
            <p:nvPr/>
          </p:nvSpPr>
          <p:spPr>
            <a:xfrm>
              <a:off x="1981200" y="4844949"/>
              <a:ext cx="990598" cy="6366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2400" i="1" dirty="0" smtClean="0">
                  <a:sym typeface="Symbol"/>
                </a:rPr>
                <a:t>CAB</a:t>
              </a:r>
              <a:endParaRPr lang="en-US" sz="2400" i="1" dirty="0" smtClean="0"/>
            </a:p>
            <a:p>
              <a:endParaRPr lang="en-US" sz="2400" dirty="0"/>
            </a:p>
          </p:txBody>
        </p:sp>
        <p:cxnSp>
          <p:nvCxnSpPr>
            <p:cNvPr id="23" name="Straight Connector 22"/>
            <p:cNvCxnSpPr>
              <a:stCxn id="12" idx="2"/>
              <a:endCxn id="16" idx="0"/>
            </p:cNvCxnSpPr>
            <p:nvPr/>
          </p:nvCxnSpPr>
          <p:spPr>
            <a:xfrm rot="5400000">
              <a:off x="2381952" y="3983827"/>
              <a:ext cx="955670" cy="76657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4511042" y="1657350"/>
            <a:ext cx="3176014" cy="1020866"/>
            <a:chOff x="4511042" y="2209800"/>
            <a:chExt cx="3176014" cy="1361155"/>
          </a:xfrm>
        </p:grpSpPr>
        <p:sp>
          <p:nvSpPr>
            <p:cNvPr id="18" name="TextBox 17"/>
            <p:cNvSpPr txBox="1"/>
            <p:nvPr/>
          </p:nvSpPr>
          <p:spPr>
            <a:xfrm>
              <a:off x="5638800" y="2209800"/>
              <a:ext cx="2048256" cy="1066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77500" lnSpcReduction="20000"/>
            </a:bodyPr>
            <a:lstStyle/>
            <a:p>
              <a:r>
                <a:rPr lang="en-US" sz="2400" dirty="0" smtClean="0"/>
                <a:t>Two rays with common endpoint (</a:t>
              </a:r>
              <a:r>
                <a:rPr lang="en-US" sz="2400" b="1" dirty="0" smtClean="0"/>
                <a:t>vertex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cxnSp>
          <p:nvCxnSpPr>
            <p:cNvPr id="24" name="Straight Connector 23"/>
            <p:cNvCxnSpPr>
              <a:stCxn id="12" idx="3"/>
              <a:endCxn id="18" idx="1"/>
            </p:cNvCxnSpPr>
            <p:nvPr/>
          </p:nvCxnSpPr>
          <p:spPr>
            <a:xfrm flipV="1">
              <a:off x="4511042" y="2743200"/>
              <a:ext cx="1127758" cy="8277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511042" y="2571750"/>
            <a:ext cx="3176014" cy="461352"/>
            <a:chOff x="4511042" y="3429000"/>
            <a:chExt cx="3176014" cy="615135"/>
          </a:xfrm>
        </p:grpSpPr>
        <p:sp>
          <p:nvSpPr>
            <p:cNvPr id="17" name="TextBox 16"/>
            <p:cNvSpPr txBox="1"/>
            <p:nvPr/>
          </p:nvSpPr>
          <p:spPr>
            <a:xfrm>
              <a:off x="5638800" y="3429000"/>
              <a:ext cx="2048256" cy="61513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62500" lnSpcReduction="20000"/>
            </a:bodyPr>
            <a:lstStyle/>
            <a:p>
              <a:r>
                <a:rPr lang="en-US" sz="2400" dirty="0" smtClean="0"/>
                <a:t>Formed when two lines cross</a:t>
              </a:r>
              <a:endParaRPr lang="en-US" sz="2400" dirty="0"/>
            </a:p>
          </p:txBody>
        </p:sp>
        <p:cxnSp>
          <p:nvCxnSpPr>
            <p:cNvPr id="25" name="Straight Connector 24"/>
            <p:cNvCxnSpPr>
              <a:stCxn id="12" idx="3"/>
              <a:endCxn id="17" idx="1"/>
            </p:cNvCxnSpPr>
            <p:nvPr/>
          </p:nvCxnSpPr>
          <p:spPr>
            <a:xfrm>
              <a:off x="4511042" y="3570955"/>
              <a:ext cx="1127758" cy="1656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3157727" y="2916959"/>
            <a:ext cx="826008" cy="1197842"/>
            <a:chOff x="3157727" y="3889277"/>
            <a:chExt cx="826008" cy="1597123"/>
          </a:xfrm>
        </p:grpSpPr>
        <p:sp>
          <p:nvSpPr>
            <p:cNvPr id="27" name="TextBox 26"/>
            <p:cNvSpPr txBox="1"/>
            <p:nvPr/>
          </p:nvSpPr>
          <p:spPr>
            <a:xfrm>
              <a:off x="3157727" y="4849751"/>
              <a:ext cx="826008" cy="6366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2400" i="1" dirty="0" smtClean="0">
                  <a:sym typeface="Symbol"/>
                </a:rPr>
                <a:t>A</a:t>
              </a:r>
              <a:endParaRPr lang="en-US" sz="2400" i="1" dirty="0" smtClean="0"/>
            </a:p>
          </p:txBody>
        </p:sp>
        <p:cxnSp>
          <p:nvCxnSpPr>
            <p:cNvPr id="28" name="Straight Connector 27"/>
            <p:cNvCxnSpPr>
              <a:stCxn id="12" idx="2"/>
              <a:endCxn id="27" idx="0"/>
            </p:cNvCxnSpPr>
            <p:nvPr/>
          </p:nvCxnSpPr>
          <p:spPr>
            <a:xfrm rot="16200000" flipH="1">
              <a:off x="2926665" y="4205684"/>
              <a:ext cx="960473" cy="32765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4114800" y="3714750"/>
            <a:ext cx="3505200" cy="1314450"/>
            <a:chOff x="4114800" y="4953000"/>
            <a:chExt cx="3505200" cy="1752600"/>
          </a:xfrm>
        </p:grpSpPr>
        <p:sp>
          <p:nvSpPr>
            <p:cNvPr id="55" name="Rectangle 54"/>
            <p:cNvSpPr/>
            <p:nvPr/>
          </p:nvSpPr>
          <p:spPr>
            <a:xfrm>
              <a:off x="4114800" y="4953000"/>
              <a:ext cx="3505200" cy="17526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4191000" y="4953000"/>
              <a:ext cx="2743200" cy="1447880"/>
              <a:chOff x="4572000" y="4953000"/>
              <a:chExt cx="2743200" cy="1447880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 flipV="1">
                <a:off x="4876800" y="5181600"/>
                <a:ext cx="2438400" cy="762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>
                <a:off x="4876800" y="5943600"/>
                <a:ext cx="23622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4572000" y="5715000"/>
                <a:ext cx="304800" cy="53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</a:t>
                </a:r>
                <a:endParaRPr lang="en-US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629400" y="4953000"/>
                <a:ext cx="304800" cy="53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B</a:t>
                </a:r>
                <a:endParaRPr lang="en-US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477000" y="5867400"/>
                <a:ext cx="304800" cy="53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C</a:t>
                </a:r>
                <a:endParaRPr lang="en-US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705600" y="59055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838950" y="5286375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4191000" y="4436291"/>
            <a:ext cx="1143000" cy="650118"/>
            <a:chOff x="4191000" y="5915056"/>
            <a:chExt cx="1143000" cy="866824"/>
          </a:xfrm>
        </p:grpSpPr>
        <p:sp>
          <p:nvSpPr>
            <p:cNvPr id="47" name="TextBox 46"/>
            <p:cNvSpPr txBox="1"/>
            <p:nvPr/>
          </p:nvSpPr>
          <p:spPr>
            <a:xfrm>
              <a:off x="4191000" y="6248400"/>
              <a:ext cx="1143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2"/>
                  </a:solidFill>
                </a:rPr>
                <a:t>vertex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  <p:cxnSp>
          <p:nvCxnSpPr>
            <p:cNvPr id="49" name="Straight Arrow Connector 48"/>
            <p:cNvCxnSpPr>
              <a:stCxn id="47" idx="0"/>
            </p:cNvCxnSpPr>
            <p:nvPr/>
          </p:nvCxnSpPr>
          <p:spPr>
            <a:xfrm flipH="1" flipV="1">
              <a:off x="4495802" y="5915056"/>
              <a:ext cx="266698" cy="3333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5867400" y="4057653"/>
            <a:ext cx="1905000" cy="400110"/>
            <a:chOff x="5867400" y="5410200"/>
            <a:chExt cx="1905000" cy="533480"/>
          </a:xfrm>
        </p:grpSpPr>
        <p:sp>
          <p:nvSpPr>
            <p:cNvPr id="50" name="TextBox 49"/>
            <p:cNvSpPr txBox="1"/>
            <p:nvPr/>
          </p:nvSpPr>
          <p:spPr>
            <a:xfrm>
              <a:off x="6781800" y="5410200"/>
              <a:ext cx="9906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2"/>
                  </a:solidFill>
                </a:rPr>
                <a:t>sides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  <p:cxnSp>
          <p:nvCxnSpPr>
            <p:cNvPr id="52" name="Straight Arrow Connector 51"/>
            <p:cNvCxnSpPr>
              <a:stCxn id="50" idx="1"/>
            </p:cNvCxnSpPr>
            <p:nvPr/>
          </p:nvCxnSpPr>
          <p:spPr>
            <a:xfrm flipH="1" flipV="1">
              <a:off x="6096000" y="5486403"/>
              <a:ext cx="685800" cy="1905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50" idx="1"/>
            </p:cNvCxnSpPr>
            <p:nvPr/>
          </p:nvCxnSpPr>
          <p:spPr>
            <a:xfrm flipH="1">
              <a:off x="5867400" y="5676940"/>
              <a:ext cx="914400" cy="1904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/>
      <p:bldP spid="20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1.4 Measure and Classify Angles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4800" y="961086"/>
            <a:ext cx="8077200" cy="834881"/>
            <a:chOff x="1447800" y="4405649"/>
            <a:chExt cx="8077200" cy="1113175"/>
          </a:xfrm>
        </p:grpSpPr>
        <p:sp>
          <p:nvSpPr>
            <p:cNvPr id="5" name="TextBox 4"/>
            <p:cNvSpPr txBox="1"/>
            <p:nvPr/>
          </p:nvSpPr>
          <p:spPr>
            <a:xfrm>
              <a:off x="1447800" y="4405649"/>
              <a:ext cx="4495800" cy="69762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Protractor Postulate</a:t>
              </a:r>
              <a:endParaRPr lang="en-US" sz="28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43600" y="4410828"/>
              <a:ext cx="3581400" cy="11079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 protractor can be used to measure angles</a:t>
              </a:r>
              <a:endParaRPr lang="en-US" sz="24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365505" y="3125273"/>
            <a:ext cx="2535936" cy="4774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r>
              <a:rPr lang="en-US" sz="2400" dirty="0" smtClean="0"/>
              <a:t>Measure</a:t>
            </a:r>
            <a:endParaRPr lang="en-US" sz="24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1365505" y="2337158"/>
            <a:ext cx="2535936" cy="788114"/>
            <a:chOff x="1365505" y="3116211"/>
            <a:chExt cx="2535936" cy="1050818"/>
          </a:xfrm>
        </p:grpSpPr>
        <p:sp>
          <p:nvSpPr>
            <p:cNvPr id="12" name="TextBox 11"/>
            <p:cNvSpPr txBox="1"/>
            <p:nvPr/>
          </p:nvSpPr>
          <p:spPr>
            <a:xfrm>
              <a:off x="1365505" y="3116211"/>
              <a:ext cx="2535936" cy="63664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 fontScale="92500"/>
            </a:bodyPr>
            <a:lstStyle/>
            <a:p>
              <a:r>
                <a:rPr lang="en-US" sz="2400" dirty="0" smtClean="0"/>
                <a:t>Angle measurement</a:t>
              </a:r>
              <a:endParaRPr lang="en-US" sz="2400" dirty="0"/>
            </a:p>
          </p:txBody>
        </p:sp>
        <p:cxnSp>
          <p:nvCxnSpPr>
            <p:cNvPr id="13" name="Straight Connector 12"/>
            <p:cNvCxnSpPr>
              <a:stCxn id="12" idx="2"/>
              <a:endCxn id="11" idx="0"/>
            </p:cNvCxnSpPr>
            <p:nvPr/>
          </p:nvCxnSpPr>
          <p:spPr>
            <a:xfrm rot="5400000">
              <a:off x="2426388" y="3959944"/>
              <a:ext cx="41417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267969" y="1943101"/>
            <a:ext cx="263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it?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681729" y="1943101"/>
            <a:ext cx="263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it like?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87681" y="478155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is it named?</a:t>
            </a:r>
            <a:endParaRPr lang="en-US" sz="24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3901441" y="2337159"/>
            <a:ext cx="3218688" cy="1206142"/>
            <a:chOff x="3901441" y="3116211"/>
            <a:chExt cx="3218688" cy="1608190"/>
          </a:xfrm>
        </p:grpSpPr>
        <p:sp>
          <p:nvSpPr>
            <p:cNvPr id="14" name="TextBox 13"/>
            <p:cNvSpPr txBox="1"/>
            <p:nvPr/>
          </p:nvSpPr>
          <p:spPr>
            <a:xfrm>
              <a:off x="5071873" y="3116211"/>
              <a:ext cx="2048256" cy="160819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92500" lnSpcReduction="20000"/>
            </a:bodyPr>
            <a:lstStyle/>
            <a:p>
              <a:r>
                <a:rPr lang="en-US" sz="2400" dirty="0" smtClean="0"/>
                <a:t>Difference coordinates of each ray on a protractor</a:t>
              </a:r>
              <a:endParaRPr lang="en-US" sz="2400" dirty="0"/>
            </a:p>
          </p:txBody>
        </p:sp>
        <p:cxnSp>
          <p:nvCxnSpPr>
            <p:cNvPr id="18" name="Straight Connector 17"/>
            <p:cNvCxnSpPr>
              <a:stCxn id="11" idx="3"/>
              <a:endCxn id="14" idx="1"/>
            </p:cNvCxnSpPr>
            <p:nvPr/>
          </p:nvCxnSpPr>
          <p:spPr>
            <a:xfrm flipV="1">
              <a:off x="3901441" y="3920305"/>
              <a:ext cx="1170431" cy="56504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901443" y="3364017"/>
            <a:ext cx="3214115" cy="979385"/>
            <a:chOff x="3901441" y="4485355"/>
            <a:chExt cx="3214115" cy="1305846"/>
          </a:xfrm>
        </p:grpSpPr>
        <p:sp>
          <p:nvSpPr>
            <p:cNvPr id="9" name="TextBox 8"/>
            <p:cNvSpPr txBox="1"/>
            <p:nvPr/>
          </p:nvSpPr>
          <p:spPr>
            <a:xfrm>
              <a:off x="5067300" y="4876801"/>
              <a:ext cx="2048256" cy="914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2400" dirty="0" err="1" smtClean="0"/>
                <a:t>m</a:t>
              </a:r>
              <a:r>
                <a:rPr lang="en-US" sz="2400" dirty="0" err="1" smtClean="0">
                  <a:sym typeface="Symbol"/>
                </a:rPr>
                <a:t>A</a:t>
              </a:r>
              <a:r>
                <a:rPr lang="en-US" sz="2400" dirty="0" smtClean="0"/>
                <a:t> = |x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–x</a:t>
              </a:r>
              <a:r>
                <a:rPr lang="en-US" sz="2400" baseline="-25000" dirty="0" smtClean="0"/>
                <a:t>1</a:t>
              </a:r>
              <a:r>
                <a:rPr lang="en-US" sz="2400" dirty="0" smtClean="0"/>
                <a:t>|</a:t>
              </a:r>
              <a:endParaRPr lang="en-US" sz="2400" dirty="0"/>
            </a:p>
          </p:txBody>
        </p:sp>
        <p:cxnSp>
          <p:nvCxnSpPr>
            <p:cNvPr id="10" name="Straight Connector 9"/>
            <p:cNvCxnSpPr>
              <a:stCxn id="11" idx="3"/>
              <a:endCxn id="9" idx="1"/>
            </p:cNvCxnSpPr>
            <p:nvPr/>
          </p:nvCxnSpPr>
          <p:spPr>
            <a:xfrm>
              <a:off x="3901441" y="4485355"/>
              <a:ext cx="1165859" cy="8486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1905000" y="3602760"/>
            <a:ext cx="1447800" cy="1160978"/>
            <a:chOff x="1905000" y="4803679"/>
            <a:chExt cx="1447800" cy="1547970"/>
          </a:xfrm>
        </p:grpSpPr>
        <p:sp>
          <p:nvSpPr>
            <p:cNvPr id="19" name="TextBox 18"/>
            <p:cNvSpPr txBox="1"/>
            <p:nvPr/>
          </p:nvSpPr>
          <p:spPr>
            <a:xfrm>
              <a:off x="1905000" y="5715000"/>
              <a:ext cx="1447800" cy="6366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2400" dirty="0" err="1" smtClean="0">
                  <a:sym typeface="Symbol"/>
                </a:rPr>
                <a:t>mBAC</a:t>
              </a:r>
              <a:endParaRPr lang="en-US" sz="2400" dirty="0"/>
            </a:p>
          </p:txBody>
        </p:sp>
        <p:cxnSp>
          <p:nvCxnSpPr>
            <p:cNvPr id="20" name="Straight Connector 19"/>
            <p:cNvCxnSpPr>
              <a:stCxn id="11" idx="2"/>
              <a:endCxn id="19" idx="0"/>
            </p:cNvCxnSpPr>
            <p:nvPr/>
          </p:nvCxnSpPr>
          <p:spPr>
            <a:xfrm rot="5400000">
              <a:off x="2175527" y="5257053"/>
              <a:ext cx="911321" cy="45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533400" y="3602760"/>
            <a:ext cx="2100074" cy="1160978"/>
            <a:chOff x="533400" y="4803679"/>
            <a:chExt cx="2100074" cy="1547971"/>
          </a:xfrm>
        </p:grpSpPr>
        <p:sp>
          <p:nvSpPr>
            <p:cNvPr id="21" name="TextBox 20"/>
            <p:cNvSpPr txBox="1"/>
            <p:nvPr/>
          </p:nvSpPr>
          <p:spPr>
            <a:xfrm>
              <a:off x="533400" y="5715001"/>
              <a:ext cx="914400" cy="6366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2400" dirty="0" err="1" smtClean="0">
                  <a:sym typeface="Symbol"/>
                </a:rPr>
                <a:t>mA</a:t>
              </a:r>
              <a:endParaRPr lang="en-US" sz="2400" dirty="0"/>
            </a:p>
          </p:txBody>
        </p:sp>
        <p:cxnSp>
          <p:nvCxnSpPr>
            <p:cNvPr id="22" name="Straight Connector 21"/>
            <p:cNvCxnSpPr>
              <a:endCxn id="21" idx="0"/>
            </p:cNvCxnSpPr>
            <p:nvPr/>
          </p:nvCxnSpPr>
          <p:spPr>
            <a:xfrm rot="10800000" flipV="1">
              <a:off x="990600" y="4803679"/>
              <a:ext cx="1642874" cy="91132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1.1 Identify Points, Lines, and Planes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75104" y="2439473"/>
            <a:ext cx="2535936" cy="4774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r>
              <a:rPr lang="en-US" sz="2400" dirty="0" smtClean="0"/>
              <a:t>Point         </a:t>
            </a:r>
            <a:r>
              <a:rPr lang="en-US" sz="2400" i="1" dirty="0" smtClean="0"/>
              <a:t>A</a:t>
            </a:r>
            <a:r>
              <a:rPr lang="en-US" sz="2400" dirty="0" smtClean="0"/>
              <a:t> •</a:t>
            </a:r>
            <a:endParaRPr lang="en-US" sz="2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975104" y="1651358"/>
            <a:ext cx="2535936" cy="788114"/>
            <a:chOff x="1975104" y="2201810"/>
            <a:chExt cx="2535936" cy="1050818"/>
          </a:xfrm>
        </p:grpSpPr>
        <p:sp>
          <p:nvSpPr>
            <p:cNvPr id="8" name="TextBox 7"/>
            <p:cNvSpPr txBox="1"/>
            <p:nvPr/>
          </p:nvSpPr>
          <p:spPr>
            <a:xfrm>
              <a:off x="1975104" y="2201810"/>
              <a:ext cx="2535936" cy="63664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2400" dirty="0" smtClean="0"/>
                <a:t>Undefined Term</a:t>
              </a:r>
              <a:endParaRPr lang="en-US" sz="2400" dirty="0"/>
            </a:p>
          </p:txBody>
        </p:sp>
        <p:cxnSp>
          <p:nvCxnSpPr>
            <p:cNvPr id="10" name="Straight Connector 9"/>
            <p:cNvCxnSpPr>
              <a:stCxn id="8" idx="2"/>
              <a:endCxn id="6" idx="0"/>
            </p:cNvCxnSpPr>
            <p:nvPr/>
          </p:nvCxnSpPr>
          <p:spPr>
            <a:xfrm rot="5400000">
              <a:off x="3035987" y="3045543"/>
              <a:ext cx="41417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877568" y="1257300"/>
            <a:ext cx="263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it?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291328" y="1257300"/>
            <a:ext cx="263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it like?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097280" y="4094513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is it named?</a:t>
            </a:r>
            <a:endParaRPr lang="en-US" sz="2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609602" y="2916958"/>
            <a:ext cx="2633473" cy="1194241"/>
            <a:chOff x="609600" y="3889277"/>
            <a:chExt cx="2633473" cy="1592321"/>
          </a:xfrm>
        </p:grpSpPr>
        <p:sp>
          <p:nvSpPr>
            <p:cNvPr id="11" name="TextBox 10"/>
            <p:cNvSpPr txBox="1"/>
            <p:nvPr/>
          </p:nvSpPr>
          <p:spPr>
            <a:xfrm>
              <a:off x="609600" y="4844949"/>
              <a:ext cx="1755648" cy="6366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2400" dirty="0" smtClean="0"/>
                <a:t>Point </a:t>
              </a:r>
              <a:r>
                <a:rPr lang="en-US" sz="2400" i="1" dirty="0" smtClean="0"/>
                <a:t>A</a:t>
              </a:r>
              <a:endParaRPr lang="en-US" sz="2400" i="1" dirty="0"/>
            </a:p>
          </p:txBody>
        </p:sp>
        <p:cxnSp>
          <p:nvCxnSpPr>
            <p:cNvPr id="21" name="Straight Connector 20"/>
            <p:cNvCxnSpPr>
              <a:stCxn id="6" idx="2"/>
              <a:endCxn id="11" idx="0"/>
            </p:cNvCxnSpPr>
            <p:nvPr/>
          </p:nvCxnSpPr>
          <p:spPr>
            <a:xfrm rot="5400000">
              <a:off x="1887413" y="3489289"/>
              <a:ext cx="955671" cy="175564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755392" y="2916958"/>
            <a:ext cx="1755648" cy="1194241"/>
            <a:chOff x="2755392" y="3889277"/>
            <a:chExt cx="1755648" cy="1592321"/>
          </a:xfrm>
        </p:grpSpPr>
        <p:sp>
          <p:nvSpPr>
            <p:cNvPr id="12" name="TextBox 11"/>
            <p:cNvSpPr txBox="1"/>
            <p:nvPr/>
          </p:nvSpPr>
          <p:spPr>
            <a:xfrm>
              <a:off x="2755392" y="4844949"/>
              <a:ext cx="1755648" cy="6366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2400" i="1" dirty="0" smtClean="0"/>
                <a:t>A</a:t>
              </a:r>
              <a:endParaRPr lang="en-US" sz="2400" i="1" dirty="0"/>
            </a:p>
          </p:txBody>
        </p:sp>
        <p:cxnSp>
          <p:nvCxnSpPr>
            <p:cNvPr id="23" name="Straight Connector 22"/>
            <p:cNvCxnSpPr>
              <a:stCxn id="6" idx="2"/>
              <a:endCxn id="12" idx="0"/>
            </p:cNvCxnSpPr>
            <p:nvPr/>
          </p:nvCxnSpPr>
          <p:spPr>
            <a:xfrm rot="16200000" flipH="1">
              <a:off x="2960309" y="4172041"/>
              <a:ext cx="955671" cy="39014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511040" y="1651358"/>
            <a:ext cx="3218688" cy="1026858"/>
            <a:chOff x="4511040" y="2201810"/>
            <a:chExt cx="3218688" cy="1369144"/>
          </a:xfrm>
        </p:grpSpPr>
        <p:sp>
          <p:nvSpPr>
            <p:cNvPr id="16" name="TextBox 15"/>
            <p:cNvSpPr txBox="1"/>
            <p:nvPr/>
          </p:nvSpPr>
          <p:spPr>
            <a:xfrm>
              <a:off x="5681472" y="2201810"/>
              <a:ext cx="2048256" cy="63664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2400" dirty="0" smtClean="0"/>
                <a:t>Dot</a:t>
              </a:r>
              <a:endParaRPr lang="en-US" sz="2400" dirty="0"/>
            </a:p>
          </p:txBody>
        </p:sp>
        <p:cxnSp>
          <p:nvCxnSpPr>
            <p:cNvPr id="27" name="Straight Connector 26"/>
            <p:cNvCxnSpPr>
              <a:stCxn id="6" idx="3"/>
              <a:endCxn id="16" idx="1"/>
            </p:cNvCxnSpPr>
            <p:nvPr/>
          </p:nvCxnSpPr>
          <p:spPr>
            <a:xfrm flipV="1">
              <a:off x="4511040" y="2520135"/>
              <a:ext cx="1170432" cy="105081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511040" y="2281849"/>
            <a:ext cx="3218688" cy="1103360"/>
            <a:chOff x="4511040" y="3042465"/>
            <a:chExt cx="3218688" cy="1471147"/>
          </a:xfrm>
        </p:grpSpPr>
        <p:sp>
          <p:nvSpPr>
            <p:cNvPr id="15" name="TextBox 14"/>
            <p:cNvSpPr txBox="1"/>
            <p:nvPr/>
          </p:nvSpPr>
          <p:spPr>
            <a:xfrm>
              <a:off x="5681472" y="3042465"/>
              <a:ext cx="2048256" cy="147114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2400" dirty="0" smtClean="0"/>
                <a:t>No Dimension</a:t>
              </a:r>
              <a:endParaRPr lang="en-US" sz="2400" dirty="0"/>
            </a:p>
          </p:txBody>
        </p:sp>
        <p:cxnSp>
          <p:nvCxnSpPr>
            <p:cNvPr id="29" name="Straight Connector 28"/>
            <p:cNvCxnSpPr>
              <a:stCxn id="6" idx="3"/>
              <a:endCxn id="15" idx="1"/>
            </p:cNvCxnSpPr>
            <p:nvPr/>
          </p:nvCxnSpPr>
          <p:spPr>
            <a:xfrm>
              <a:off x="4511040" y="3570954"/>
              <a:ext cx="1170432" cy="20708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18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1.4 Measure and Classify 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Classifying Angles</a:t>
            </a:r>
          </a:p>
          <a:p>
            <a:pPr lvl="1"/>
            <a:r>
              <a:rPr lang="en-US" dirty="0" smtClean="0"/>
              <a:t>Acute</a:t>
            </a:r>
          </a:p>
          <a:p>
            <a:pPr lvl="2"/>
            <a:r>
              <a:rPr lang="en-US" dirty="0" smtClean="0"/>
              <a:t>Less than 90°</a:t>
            </a:r>
          </a:p>
          <a:p>
            <a:pPr lvl="1"/>
            <a:r>
              <a:rPr lang="en-US" dirty="0" smtClean="0"/>
              <a:t>Right</a:t>
            </a:r>
          </a:p>
          <a:p>
            <a:pPr lvl="2"/>
            <a:r>
              <a:rPr lang="en-US" dirty="0" smtClean="0"/>
              <a:t>90°</a:t>
            </a:r>
          </a:p>
          <a:p>
            <a:pPr lvl="1"/>
            <a:r>
              <a:rPr lang="en-US" dirty="0" smtClean="0"/>
              <a:t>Obtuse</a:t>
            </a:r>
          </a:p>
          <a:p>
            <a:pPr lvl="2"/>
            <a:r>
              <a:rPr lang="en-US" dirty="0" smtClean="0"/>
              <a:t>More than 90°</a:t>
            </a:r>
          </a:p>
          <a:p>
            <a:pPr lvl="1"/>
            <a:r>
              <a:rPr lang="en-US" dirty="0" smtClean="0"/>
              <a:t>Straight</a:t>
            </a:r>
          </a:p>
          <a:p>
            <a:pPr lvl="2"/>
            <a:r>
              <a:rPr lang="en-US" dirty="0" smtClean="0"/>
              <a:t>180°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4953000" y="1543050"/>
            <a:ext cx="1371600" cy="629841"/>
            <a:chOff x="4953000" y="2057400"/>
            <a:chExt cx="1371600" cy="839788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4953000" y="2057400"/>
              <a:ext cx="114300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953000" y="2895600"/>
              <a:ext cx="1371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266406" y="2400896"/>
            <a:ext cx="1067594" cy="572096"/>
            <a:chOff x="4266406" y="3201194"/>
            <a:chExt cx="1067594" cy="762794"/>
          </a:xfrm>
        </p:grpSpPr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3886200" y="3581400"/>
              <a:ext cx="762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267200" y="3962400"/>
              <a:ext cx="1066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267200" y="3733800"/>
              <a:ext cx="152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4305300" y="3848100"/>
              <a:ext cx="2286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572000" y="3257550"/>
            <a:ext cx="2286000" cy="401241"/>
            <a:chOff x="4572000" y="4343400"/>
            <a:chExt cx="2286000" cy="534988"/>
          </a:xfrm>
        </p:grpSpPr>
        <p:cxnSp>
          <p:nvCxnSpPr>
            <p:cNvPr id="19" name="Straight Arrow Connector 18"/>
            <p:cNvCxnSpPr/>
            <p:nvPr/>
          </p:nvCxnSpPr>
          <p:spPr>
            <a:xfrm rot="10800000">
              <a:off x="4572000" y="4343400"/>
              <a:ext cx="11430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715000" y="4876800"/>
              <a:ext cx="1143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>
            <a:off x="4038600" y="4400550"/>
            <a:ext cx="2362200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Left Arrow Callout 3"/>
          <p:cNvSpPr/>
          <p:nvPr/>
        </p:nvSpPr>
        <p:spPr>
          <a:xfrm>
            <a:off x="6324600" y="1314450"/>
            <a:ext cx="2819400" cy="11430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496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It’s such </a:t>
            </a:r>
            <a:r>
              <a:rPr lang="en-US" sz="3200" u="sng" dirty="0" smtClean="0"/>
              <a:t>a cute </a:t>
            </a:r>
            <a:r>
              <a:rPr lang="en-US" sz="3200" dirty="0" smtClean="0"/>
              <a:t>angle!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trac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759141" y="381000"/>
            <a:ext cx="4267200" cy="651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1.4 Measure and Classify 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Find the measure of each angle and classify.</a:t>
            </a:r>
          </a:p>
          <a:p>
            <a:pPr lvl="1"/>
            <a:r>
              <a:rPr lang="en-US" dirty="0" smtClean="0">
                <a:sym typeface="Symbol"/>
              </a:rPr>
              <a:t>DEC</a:t>
            </a:r>
          </a:p>
          <a:p>
            <a:pPr lvl="1"/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DEA</a:t>
            </a:r>
          </a:p>
          <a:p>
            <a:pPr lvl="1"/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CEB</a:t>
            </a:r>
          </a:p>
          <a:p>
            <a:pPr lvl="1"/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DEB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667000" y="1159462"/>
            <a:ext cx="6477000" cy="3893582"/>
            <a:chOff x="2667000" y="1092200"/>
            <a:chExt cx="6477000" cy="5191442"/>
          </a:xfrm>
        </p:grpSpPr>
        <p:grpSp>
          <p:nvGrpSpPr>
            <p:cNvPr id="13" name="Group 12"/>
            <p:cNvGrpSpPr/>
            <p:nvPr/>
          </p:nvGrpSpPr>
          <p:grpSpPr>
            <a:xfrm>
              <a:off x="2667000" y="1092200"/>
              <a:ext cx="6477000" cy="4700588"/>
              <a:chOff x="2667000" y="1092200"/>
              <a:chExt cx="6477000" cy="4700588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rot="10800000">
                <a:off x="2667000" y="5791200"/>
                <a:ext cx="3276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H="1" flipV="1">
                <a:off x="4419600" y="1451251"/>
                <a:ext cx="1524000" cy="433994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5942806" y="1092200"/>
                <a:ext cx="1588" cy="469979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5943600" y="5791200"/>
                <a:ext cx="3200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2971800" y="5714999"/>
              <a:ext cx="304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27403" y="1654451"/>
              <a:ext cx="304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31172" y="2943877"/>
              <a:ext cx="304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38800" y="5791199"/>
              <a:ext cx="304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86800" y="5791199"/>
              <a:ext cx="304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1.4 Measure and Classify 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Name all the angles in the diagram. </a:t>
            </a:r>
          </a:p>
          <a:p>
            <a:endParaRPr lang="en-US" sz="2800" dirty="0" smtClean="0"/>
          </a:p>
          <a:p>
            <a:r>
              <a:rPr lang="en-US" sz="2800" dirty="0" smtClean="0"/>
              <a:t>Which angle is a right angle?</a:t>
            </a:r>
          </a:p>
          <a:p>
            <a:endParaRPr lang="en-US" dirty="0"/>
          </a:p>
        </p:txBody>
      </p:sp>
      <p:pic>
        <p:nvPicPr>
          <p:cNvPr id="7" name="Picture 3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05400" y="1657350"/>
            <a:ext cx="3352800" cy="2036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1.4 Measure and Classify 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00350"/>
            <a:ext cx="4114800" cy="1794272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dirty="0" err="1" smtClean="0">
                <a:sym typeface="Symbol"/>
              </a:rPr>
              <a:t>mRST</a:t>
            </a:r>
            <a:r>
              <a:rPr lang="en-US" dirty="0" smtClean="0">
                <a:sym typeface="Symbol"/>
              </a:rPr>
              <a:t> = 72°, find </a:t>
            </a:r>
            <a:r>
              <a:rPr lang="en-US" dirty="0" err="1" smtClean="0">
                <a:sym typeface="Symbol"/>
              </a:rPr>
              <a:t>mRSP</a:t>
            </a:r>
            <a:r>
              <a:rPr lang="en-US" dirty="0" smtClean="0">
                <a:sym typeface="Symbol"/>
              </a:rPr>
              <a:t> and </a:t>
            </a:r>
            <a:r>
              <a:rPr lang="en-US" dirty="0" err="1" smtClean="0">
                <a:sym typeface="Symbol"/>
              </a:rPr>
              <a:t>mPST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9600" y="1028701"/>
            <a:ext cx="4495800" cy="1752778"/>
            <a:chOff x="1447800" y="4267200"/>
            <a:chExt cx="4495800" cy="2337038"/>
          </a:xfrm>
        </p:grpSpPr>
        <p:sp>
          <p:nvSpPr>
            <p:cNvPr id="5" name="TextBox 4"/>
            <p:cNvSpPr txBox="1"/>
            <p:nvPr/>
          </p:nvSpPr>
          <p:spPr>
            <a:xfrm>
              <a:off x="1447800" y="4267200"/>
              <a:ext cx="4495800" cy="69762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Angle Addition Postulate</a:t>
              </a:r>
              <a:endParaRPr lang="en-US" sz="28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62200" y="5003799"/>
              <a:ext cx="3581400" cy="16004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If P is in the interior of </a:t>
              </a:r>
              <a:r>
                <a:rPr lang="en-US" sz="2400" dirty="0" smtClean="0">
                  <a:sym typeface="Symbol"/>
                </a:rPr>
                <a:t>RST, then </a:t>
              </a:r>
            </a:p>
            <a:p>
              <a:r>
                <a:rPr lang="en-US" sz="2400" dirty="0" err="1" smtClean="0">
                  <a:sym typeface="Symbol"/>
                </a:rPr>
                <a:t>mRST</a:t>
              </a:r>
              <a:r>
                <a:rPr lang="en-US" sz="2400" dirty="0" smtClean="0">
                  <a:sym typeface="Symbol"/>
                </a:rPr>
                <a:t> = </a:t>
              </a:r>
              <a:r>
                <a:rPr lang="en-US" sz="2400" dirty="0" err="1" smtClean="0">
                  <a:sym typeface="Symbol"/>
                </a:rPr>
                <a:t>mRSP</a:t>
              </a:r>
              <a:r>
                <a:rPr lang="en-US" sz="2400" dirty="0" smtClean="0">
                  <a:sym typeface="Symbol"/>
                </a:rPr>
                <a:t> + </a:t>
              </a:r>
              <a:r>
                <a:rPr lang="en-US" sz="2400" dirty="0" err="1" smtClean="0">
                  <a:sym typeface="Symbol"/>
                </a:rPr>
                <a:t>mPST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096000" y="292094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2x – 9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43600" y="3429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3x + 6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5257800" y="1771647"/>
            <a:ext cx="3505200" cy="2198136"/>
            <a:chOff x="4495800" y="2362196"/>
            <a:chExt cx="3505200" cy="2930847"/>
          </a:xfrm>
        </p:grpSpPr>
        <p:grpSp>
          <p:nvGrpSpPr>
            <p:cNvPr id="13" name="Group 12"/>
            <p:cNvGrpSpPr/>
            <p:nvPr/>
          </p:nvGrpSpPr>
          <p:grpSpPr>
            <a:xfrm>
              <a:off x="4724400" y="2362196"/>
              <a:ext cx="3276600" cy="2930847"/>
              <a:chOff x="4724400" y="2362196"/>
              <a:chExt cx="3276600" cy="2930847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4724401" y="2362196"/>
                <a:ext cx="2133602" cy="25146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4724400" y="3124200"/>
                <a:ext cx="3276600" cy="1752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4724400" y="4876800"/>
                <a:ext cx="2743200" cy="41624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7086600" y="4800599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20000" y="3200400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95800" y="4648199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24600" y="2362200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1.4 Measure and Classify Angles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75105" y="2439473"/>
            <a:ext cx="2535936" cy="4774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r>
              <a:rPr lang="en-US" sz="2400" dirty="0" smtClean="0"/>
              <a:t>Congruent Angles</a:t>
            </a:r>
            <a:endParaRPr lang="en-US" sz="2400" dirty="0"/>
          </a:p>
        </p:txBody>
      </p:sp>
      <p:grpSp>
        <p:nvGrpSpPr>
          <p:cNvPr id="64" name="Group 63"/>
          <p:cNvGrpSpPr/>
          <p:nvPr/>
        </p:nvGrpSpPr>
        <p:grpSpPr>
          <a:xfrm>
            <a:off x="1975105" y="1651358"/>
            <a:ext cx="2535936" cy="788114"/>
            <a:chOff x="1975105" y="2201810"/>
            <a:chExt cx="2535936" cy="1050818"/>
          </a:xfrm>
        </p:grpSpPr>
        <p:sp>
          <p:nvSpPr>
            <p:cNvPr id="8" name="TextBox 7"/>
            <p:cNvSpPr txBox="1"/>
            <p:nvPr/>
          </p:nvSpPr>
          <p:spPr>
            <a:xfrm>
              <a:off x="1975105" y="2201810"/>
              <a:ext cx="2535936" cy="63664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2400" dirty="0" smtClean="0"/>
                <a:t>Comparing shapes</a:t>
              </a:r>
              <a:endParaRPr lang="en-US" sz="2400" dirty="0"/>
            </a:p>
          </p:txBody>
        </p:sp>
        <p:cxnSp>
          <p:nvCxnSpPr>
            <p:cNvPr id="10" name="Straight Connector 9"/>
            <p:cNvCxnSpPr>
              <a:stCxn id="8" idx="2"/>
              <a:endCxn id="6" idx="0"/>
            </p:cNvCxnSpPr>
            <p:nvPr/>
          </p:nvCxnSpPr>
          <p:spPr>
            <a:xfrm rot="5400000">
              <a:off x="3035988" y="3045543"/>
              <a:ext cx="41417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877569" y="1257300"/>
            <a:ext cx="263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it?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291328" y="1257300"/>
            <a:ext cx="263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it like?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097283" y="4094513"/>
            <a:ext cx="487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are examples?</a:t>
            </a:r>
            <a:endParaRPr lang="en-US" sz="2400" dirty="0"/>
          </a:p>
        </p:txBody>
      </p:sp>
      <p:grpSp>
        <p:nvGrpSpPr>
          <p:cNvPr id="65" name="Group 64"/>
          <p:cNvGrpSpPr/>
          <p:nvPr/>
        </p:nvGrpSpPr>
        <p:grpSpPr>
          <a:xfrm>
            <a:off x="4511043" y="1651359"/>
            <a:ext cx="3218687" cy="1026858"/>
            <a:chOff x="4511041" y="2201811"/>
            <a:chExt cx="3218687" cy="1369144"/>
          </a:xfrm>
        </p:grpSpPr>
        <p:sp>
          <p:nvSpPr>
            <p:cNvPr id="16" name="TextBox 15"/>
            <p:cNvSpPr txBox="1"/>
            <p:nvPr/>
          </p:nvSpPr>
          <p:spPr>
            <a:xfrm>
              <a:off x="5681472" y="2201811"/>
              <a:ext cx="2048256" cy="69378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70000" lnSpcReduction="20000"/>
            </a:bodyPr>
            <a:lstStyle/>
            <a:p>
              <a:r>
                <a:rPr lang="en-US" sz="2400" dirty="0" smtClean="0"/>
                <a:t>Angles with same measure</a:t>
              </a:r>
              <a:endParaRPr lang="en-US" sz="2400" dirty="0"/>
            </a:p>
          </p:txBody>
        </p:sp>
        <p:cxnSp>
          <p:nvCxnSpPr>
            <p:cNvPr id="27" name="Straight Connector 26"/>
            <p:cNvCxnSpPr>
              <a:stCxn id="6" idx="3"/>
              <a:endCxn id="16" idx="1"/>
            </p:cNvCxnSpPr>
            <p:nvPr/>
          </p:nvCxnSpPr>
          <p:spPr>
            <a:xfrm flipV="1">
              <a:off x="4511041" y="2548706"/>
              <a:ext cx="1170431" cy="102224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4511041" y="2343150"/>
            <a:ext cx="3223640" cy="800100"/>
            <a:chOff x="4511041" y="3124200"/>
            <a:chExt cx="3223640" cy="1066800"/>
          </a:xfrm>
        </p:grpSpPr>
        <p:sp>
          <p:nvSpPr>
            <p:cNvPr id="31" name="TextBox 30"/>
            <p:cNvSpPr txBox="1"/>
            <p:nvPr/>
          </p:nvSpPr>
          <p:spPr>
            <a:xfrm>
              <a:off x="5686425" y="3124200"/>
              <a:ext cx="2048256" cy="1066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92500"/>
            </a:bodyPr>
            <a:lstStyle/>
            <a:p>
              <a:r>
                <a:rPr lang="en-US" sz="2400" dirty="0" smtClean="0">
                  <a:sym typeface="Symbol"/>
                </a:rPr>
                <a:t> means angles are exactly alike</a:t>
              </a:r>
              <a:endParaRPr lang="en-US" sz="2400" dirty="0"/>
            </a:p>
          </p:txBody>
        </p:sp>
        <p:cxnSp>
          <p:nvCxnSpPr>
            <p:cNvPr id="34" name="Straight Connector 33"/>
            <p:cNvCxnSpPr>
              <a:stCxn id="6" idx="3"/>
              <a:endCxn id="31" idx="1"/>
            </p:cNvCxnSpPr>
            <p:nvPr/>
          </p:nvCxnSpPr>
          <p:spPr>
            <a:xfrm>
              <a:off x="4511041" y="3570954"/>
              <a:ext cx="1175384" cy="866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609602" y="2916960"/>
            <a:ext cx="2633473" cy="1160978"/>
            <a:chOff x="609600" y="3889279"/>
            <a:chExt cx="2633473" cy="1547970"/>
          </a:xfrm>
        </p:grpSpPr>
        <p:sp>
          <p:nvSpPr>
            <p:cNvPr id="35" name="TextBox 34"/>
            <p:cNvSpPr txBox="1"/>
            <p:nvPr/>
          </p:nvSpPr>
          <p:spPr>
            <a:xfrm>
              <a:off x="609600" y="4800600"/>
              <a:ext cx="2133600" cy="6366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2400" dirty="0" smtClean="0">
                  <a:sym typeface="Symbol"/>
                </a:rPr>
                <a:t>ABC  DEF</a:t>
              </a:r>
              <a:endParaRPr lang="en-US" sz="2400" dirty="0"/>
            </a:p>
          </p:txBody>
        </p:sp>
        <p:cxnSp>
          <p:nvCxnSpPr>
            <p:cNvPr id="36" name="Straight Connector 35"/>
            <p:cNvCxnSpPr>
              <a:stCxn id="6" idx="2"/>
              <a:endCxn id="35" idx="0"/>
            </p:cNvCxnSpPr>
            <p:nvPr/>
          </p:nvCxnSpPr>
          <p:spPr>
            <a:xfrm rot="5400000">
              <a:off x="2004076" y="3561603"/>
              <a:ext cx="911322" cy="15666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3200400" y="2916959"/>
            <a:ext cx="2057400" cy="1160978"/>
            <a:chOff x="3200400" y="3889278"/>
            <a:chExt cx="2057400" cy="1547971"/>
          </a:xfrm>
        </p:grpSpPr>
        <p:sp>
          <p:nvSpPr>
            <p:cNvPr id="42" name="TextBox 41"/>
            <p:cNvSpPr txBox="1"/>
            <p:nvPr/>
          </p:nvSpPr>
          <p:spPr>
            <a:xfrm>
              <a:off x="3200400" y="4648200"/>
              <a:ext cx="2057400" cy="7890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endParaRPr lang="en-US" sz="2400" dirty="0"/>
            </a:p>
          </p:txBody>
        </p:sp>
        <p:cxnSp>
          <p:nvCxnSpPr>
            <p:cNvPr id="43" name="Straight Connector 42"/>
            <p:cNvCxnSpPr>
              <a:stCxn id="6" idx="2"/>
              <a:endCxn id="42" idx="0"/>
            </p:cNvCxnSpPr>
            <p:nvPr/>
          </p:nvCxnSpPr>
          <p:spPr>
            <a:xfrm rot="16200000" flipH="1">
              <a:off x="3356625" y="3775725"/>
              <a:ext cx="758922" cy="9860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/>
            <p:cNvGrpSpPr/>
            <p:nvPr/>
          </p:nvGrpSpPr>
          <p:grpSpPr>
            <a:xfrm>
              <a:off x="3276600" y="4724400"/>
              <a:ext cx="1143000" cy="619125"/>
              <a:chOff x="3276600" y="4724400"/>
              <a:chExt cx="1143000" cy="619125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3429000" y="4724400"/>
                <a:ext cx="990600" cy="619125"/>
                <a:chOff x="3429000" y="4724400"/>
                <a:chExt cx="533400" cy="619125"/>
              </a:xfrm>
            </p:grpSpPr>
            <p:cxnSp>
              <p:nvCxnSpPr>
                <p:cNvPr id="37" name="Straight Arrow Connector 36"/>
                <p:cNvCxnSpPr/>
                <p:nvPr/>
              </p:nvCxnSpPr>
              <p:spPr>
                <a:xfrm rot="5400000" flipH="1" flipV="1">
                  <a:off x="3277700" y="4875701"/>
                  <a:ext cx="466725" cy="16412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/>
                <p:nvPr/>
              </p:nvCxnSpPr>
              <p:spPr>
                <a:xfrm>
                  <a:off x="3429000" y="5191125"/>
                  <a:ext cx="533400" cy="1524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Arc 46"/>
              <p:cNvSpPr/>
              <p:nvPr/>
            </p:nvSpPr>
            <p:spPr>
              <a:xfrm>
                <a:off x="3276600" y="5029200"/>
                <a:ext cx="304800" cy="304800"/>
              </a:xfrm>
              <a:prstGeom prst="arc">
                <a:avLst>
                  <a:gd name="adj1" fmla="val 18271275"/>
                  <a:gd name="adj2" fmla="val 637179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4038600" y="4724400"/>
              <a:ext cx="1143000" cy="619125"/>
              <a:chOff x="3276600" y="4724400"/>
              <a:chExt cx="1143000" cy="619125"/>
            </a:xfrm>
          </p:grpSpPr>
          <p:grpSp>
            <p:nvGrpSpPr>
              <p:cNvPr id="51" name="Group 43"/>
              <p:cNvGrpSpPr/>
              <p:nvPr/>
            </p:nvGrpSpPr>
            <p:grpSpPr>
              <a:xfrm>
                <a:off x="3429007" y="4724400"/>
                <a:ext cx="990601" cy="619125"/>
                <a:chOff x="3429000" y="4724400"/>
                <a:chExt cx="533400" cy="619125"/>
              </a:xfrm>
            </p:grpSpPr>
            <p:cxnSp>
              <p:nvCxnSpPr>
                <p:cNvPr id="59" name="Straight Arrow Connector 58"/>
                <p:cNvCxnSpPr/>
                <p:nvPr/>
              </p:nvCxnSpPr>
              <p:spPr>
                <a:xfrm rot="5400000" flipH="1" flipV="1">
                  <a:off x="3277700" y="4875701"/>
                  <a:ext cx="466725" cy="16412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/>
                <p:cNvCxnSpPr/>
                <p:nvPr/>
              </p:nvCxnSpPr>
              <p:spPr>
                <a:xfrm>
                  <a:off x="3429000" y="5191125"/>
                  <a:ext cx="533400" cy="1524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Arc 52"/>
              <p:cNvSpPr/>
              <p:nvPr/>
            </p:nvSpPr>
            <p:spPr>
              <a:xfrm>
                <a:off x="3276600" y="5029200"/>
                <a:ext cx="304800" cy="304800"/>
              </a:xfrm>
              <a:prstGeom prst="arc">
                <a:avLst>
                  <a:gd name="adj1" fmla="val 18271275"/>
                  <a:gd name="adj2" fmla="val 637179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4511041" y="2678216"/>
            <a:ext cx="3223640" cy="1608035"/>
            <a:chOff x="4511041" y="3570954"/>
            <a:chExt cx="3223640" cy="2144046"/>
          </a:xfrm>
        </p:grpSpPr>
        <p:sp>
          <p:nvSpPr>
            <p:cNvPr id="38" name="TextBox 37"/>
            <p:cNvSpPr txBox="1"/>
            <p:nvPr/>
          </p:nvSpPr>
          <p:spPr>
            <a:xfrm>
              <a:off x="5686425" y="4495800"/>
              <a:ext cx="2048256" cy="1219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92500" lnSpcReduction="20000"/>
            </a:bodyPr>
            <a:lstStyle/>
            <a:p>
              <a:r>
                <a:rPr lang="en-US" sz="2400" dirty="0" smtClean="0"/>
                <a:t>= means measures are equal</a:t>
              </a:r>
              <a:endParaRPr lang="en-US" sz="2400" dirty="0"/>
            </a:p>
          </p:txBody>
        </p:sp>
        <p:cxnSp>
          <p:nvCxnSpPr>
            <p:cNvPr id="61" name="Straight Connector 60"/>
            <p:cNvCxnSpPr>
              <a:stCxn id="6" idx="3"/>
              <a:endCxn id="38" idx="1"/>
            </p:cNvCxnSpPr>
            <p:nvPr/>
          </p:nvCxnSpPr>
          <p:spPr>
            <a:xfrm>
              <a:off x="4511041" y="3570954"/>
              <a:ext cx="1175384" cy="15344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18" grpId="0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1.4 Measure and Classify 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Identify all pairs of congruent angles in the diagram.</a:t>
            </a:r>
          </a:p>
          <a:p>
            <a:endParaRPr lang="en-US" sz="2800" dirty="0" smtClean="0"/>
          </a:p>
          <a:p>
            <a:r>
              <a:rPr lang="en-US" sz="2800" dirty="0" smtClean="0"/>
              <a:t>In the diagram, </a:t>
            </a:r>
            <a:r>
              <a:rPr lang="en-US" sz="2800" dirty="0" err="1" smtClean="0"/>
              <a:t>m</a:t>
            </a:r>
            <a:r>
              <a:rPr lang="en-US" sz="2800" dirty="0" err="1" smtClean="0">
                <a:sym typeface="Symbol"/>
              </a:rPr>
              <a:t></a:t>
            </a:r>
            <a:r>
              <a:rPr lang="en-US" sz="2800" dirty="0" err="1" smtClean="0"/>
              <a:t>PQR</a:t>
            </a:r>
            <a:r>
              <a:rPr lang="en-US" sz="2800" dirty="0" smtClean="0"/>
              <a:t> = 130, </a:t>
            </a:r>
            <a:r>
              <a:rPr lang="en-US" sz="2800" dirty="0" err="1" smtClean="0"/>
              <a:t>m</a:t>
            </a:r>
            <a:r>
              <a:rPr lang="en-US" sz="2800" dirty="0" err="1" smtClean="0">
                <a:sym typeface="Symbol"/>
              </a:rPr>
              <a:t>Q</a:t>
            </a:r>
            <a:r>
              <a:rPr lang="en-US" sz="2800" dirty="0" err="1" smtClean="0"/>
              <a:t>RS</a:t>
            </a:r>
            <a:r>
              <a:rPr lang="en-US" sz="2800" dirty="0" smtClean="0"/>
              <a:t> = 84, and </a:t>
            </a:r>
            <a:r>
              <a:rPr lang="en-US" sz="2800" dirty="0" err="1" smtClean="0"/>
              <a:t>m</a:t>
            </a:r>
            <a:r>
              <a:rPr lang="en-US" sz="2800" dirty="0" err="1" smtClean="0">
                <a:sym typeface="Symbol"/>
              </a:rPr>
              <a:t>T</a:t>
            </a:r>
            <a:r>
              <a:rPr lang="en-US" sz="2800" dirty="0" err="1" smtClean="0"/>
              <a:t>SR</a:t>
            </a:r>
            <a:r>
              <a:rPr lang="en-US" sz="2800" dirty="0" smtClean="0"/>
              <a:t> = 121 . Find the other angle measures in the diagram.</a:t>
            </a:r>
          </a:p>
          <a:p>
            <a:endParaRPr lang="en-US" sz="28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4345" y="3051811"/>
            <a:ext cx="2739655" cy="202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1.4 Measure and Classify Angles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16848"/>
                <a:ext cx="8229600" cy="2998052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en-US" dirty="0" smtClean="0"/>
                  <a:t> bisects </a:t>
                </a:r>
                <a:r>
                  <a:rPr lang="en-US" dirty="0" smtClean="0">
                    <a:sym typeface="Symbol"/>
                  </a:rPr>
                  <a:t>PMQ, and </a:t>
                </a:r>
                <a:r>
                  <a:rPr lang="en-US" dirty="0" err="1" smtClean="0">
                    <a:sym typeface="Symbol"/>
                  </a:rPr>
                  <a:t>mPMQ</a:t>
                </a:r>
                <a:r>
                  <a:rPr lang="en-US" dirty="0" smtClean="0">
                    <a:sym typeface="Symbol"/>
                  </a:rPr>
                  <a:t> = 122°.  Find </a:t>
                </a:r>
                <a:r>
                  <a:rPr lang="en-US" dirty="0" err="1" smtClean="0">
                    <a:sym typeface="Symbol"/>
                  </a:rPr>
                  <a:t>mPMN</a:t>
                </a:r>
                <a:r>
                  <a:rPr lang="en-US" dirty="0" smtClean="0">
                    <a:sym typeface="Symbol"/>
                  </a:rPr>
                  <a:t>.</a:t>
                </a:r>
              </a:p>
              <a:p>
                <a:endParaRPr lang="en-US" dirty="0" smtClean="0">
                  <a:sym typeface="Symbol"/>
                </a:endParaRPr>
              </a:p>
              <a:p>
                <a:endParaRPr lang="en-US" dirty="0" smtClean="0">
                  <a:sym typeface="Symbol"/>
                </a:endParaRPr>
              </a:p>
              <a:p>
                <a:endParaRPr lang="en-US" dirty="0" smtClean="0">
                  <a:sym typeface="Symbol"/>
                </a:endParaRPr>
              </a:p>
              <a:p>
                <a:r>
                  <a:rPr lang="en-US" i="1" dirty="0" smtClean="0"/>
                  <a:t>28 #4-26 even, 30, 34-42 even, 48, 50, 52, 56, 60, 64-72 even = 28 total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16848"/>
                <a:ext cx="8229600" cy="2998052"/>
              </a:xfrm>
              <a:blipFill rotWithShape="1">
                <a:blip r:embed="rId3"/>
                <a:stretch>
                  <a:fillRect l="-1185" t="-3659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7200" y="1085851"/>
            <a:ext cx="66294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Angle Bisector </a:t>
            </a:r>
            <a:r>
              <a:rPr lang="en-US" sz="2400" dirty="0" smtClean="0"/>
              <a:t>is a ray that divides an angle into two angles that are congruent. </a:t>
            </a:r>
            <a:endParaRPr lang="en-US" sz="2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4724400" y="2286000"/>
            <a:ext cx="3708400" cy="1428810"/>
            <a:chOff x="3810000" y="3810000"/>
            <a:chExt cx="3708400" cy="1905080"/>
          </a:xfrm>
        </p:grpSpPr>
        <p:cxnSp>
          <p:nvCxnSpPr>
            <p:cNvPr id="9" name="Straight Arrow Connector 8"/>
            <p:cNvCxnSpPr/>
            <p:nvPr/>
          </p:nvCxnSpPr>
          <p:spPr>
            <a:xfrm rot="10800000">
              <a:off x="3810000" y="5334000"/>
              <a:ext cx="2209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6019800" y="3886200"/>
              <a:ext cx="1447800" cy="1447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6200000" flipV="1">
              <a:off x="4876800" y="4191000"/>
              <a:ext cx="1524000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061200" y="4114800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Q</a:t>
              </a:r>
              <a:endParaRPr lang="en-US" sz="2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72100" y="3886200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N</a:t>
              </a:r>
              <a:endParaRPr lang="en-US" sz="2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94400" y="5181600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M</a:t>
              </a:r>
              <a:endParaRPr lang="en-US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62400" y="4953000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1.4 Grading and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pres?slideindex=1&amp;slidetitle="/>
              </a:rPr>
              <a:t>1.4 Answers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 action="ppaction://hlinkpres?slideindex=1&amp;slidetitle="/>
              </a:rPr>
              <a:t>1.4 Homework Quiz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1.5 Describe Angle Pair Relationships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75105" y="2439473"/>
            <a:ext cx="2535936" cy="4774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r>
              <a:rPr lang="en-US" sz="2400" dirty="0" smtClean="0"/>
              <a:t>Adjacent Angles</a:t>
            </a:r>
            <a:endParaRPr lang="en-US" sz="2400" dirty="0"/>
          </a:p>
        </p:txBody>
      </p:sp>
      <p:grpSp>
        <p:nvGrpSpPr>
          <p:cNvPr id="68" name="Group 67"/>
          <p:cNvGrpSpPr/>
          <p:nvPr/>
        </p:nvGrpSpPr>
        <p:grpSpPr>
          <a:xfrm>
            <a:off x="1975105" y="1651358"/>
            <a:ext cx="2535936" cy="788114"/>
            <a:chOff x="1975105" y="2201810"/>
            <a:chExt cx="2535936" cy="1050818"/>
          </a:xfrm>
        </p:grpSpPr>
        <p:sp>
          <p:nvSpPr>
            <p:cNvPr id="8" name="TextBox 7"/>
            <p:cNvSpPr txBox="1"/>
            <p:nvPr/>
          </p:nvSpPr>
          <p:spPr>
            <a:xfrm>
              <a:off x="1975105" y="2201810"/>
              <a:ext cx="2535936" cy="63664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2400" dirty="0" smtClean="0"/>
                <a:t>Angles Pairs</a:t>
              </a:r>
              <a:endParaRPr lang="en-US" sz="2400" dirty="0"/>
            </a:p>
          </p:txBody>
        </p:sp>
        <p:cxnSp>
          <p:nvCxnSpPr>
            <p:cNvPr id="10" name="Straight Connector 9"/>
            <p:cNvCxnSpPr>
              <a:stCxn id="8" idx="2"/>
              <a:endCxn id="6" idx="0"/>
            </p:cNvCxnSpPr>
            <p:nvPr/>
          </p:nvCxnSpPr>
          <p:spPr>
            <a:xfrm rot="5400000">
              <a:off x="3035988" y="3045543"/>
              <a:ext cx="41417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877569" y="1257300"/>
            <a:ext cx="263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it?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291328" y="1257300"/>
            <a:ext cx="263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it like?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097283" y="4094513"/>
            <a:ext cx="487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are examples?</a:t>
            </a:r>
            <a:endParaRPr lang="en-US" sz="2400" dirty="0"/>
          </a:p>
        </p:txBody>
      </p:sp>
      <p:grpSp>
        <p:nvGrpSpPr>
          <p:cNvPr id="69" name="Group 68"/>
          <p:cNvGrpSpPr/>
          <p:nvPr/>
        </p:nvGrpSpPr>
        <p:grpSpPr>
          <a:xfrm>
            <a:off x="4511043" y="1600200"/>
            <a:ext cx="3252215" cy="1078016"/>
            <a:chOff x="4511041" y="2133600"/>
            <a:chExt cx="3252215" cy="1437354"/>
          </a:xfrm>
        </p:grpSpPr>
        <p:sp>
          <p:nvSpPr>
            <p:cNvPr id="16" name="TextBox 15"/>
            <p:cNvSpPr txBox="1"/>
            <p:nvPr/>
          </p:nvSpPr>
          <p:spPr>
            <a:xfrm>
              <a:off x="5715000" y="2133600"/>
              <a:ext cx="2048256" cy="990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85000" lnSpcReduction="10000"/>
            </a:bodyPr>
            <a:lstStyle/>
            <a:p>
              <a:r>
                <a:rPr lang="en-US" sz="2400" dirty="0" smtClean="0"/>
                <a:t>Angles that share a ray and vertex</a:t>
              </a:r>
              <a:endParaRPr lang="en-US" sz="2400" dirty="0"/>
            </a:p>
          </p:txBody>
        </p:sp>
        <p:cxnSp>
          <p:nvCxnSpPr>
            <p:cNvPr id="27" name="Straight Connector 26"/>
            <p:cNvCxnSpPr>
              <a:stCxn id="6" idx="3"/>
              <a:endCxn id="16" idx="1"/>
            </p:cNvCxnSpPr>
            <p:nvPr/>
          </p:nvCxnSpPr>
          <p:spPr>
            <a:xfrm flipV="1">
              <a:off x="4511041" y="2628900"/>
              <a:ext cx="1203959" cy="94205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4511043" y="2457450"/>
            <a:ext cx="3252215" cy="800100"/>
            <a:chOff x="4511041" y="3276600"/>
            <a:chExt cx="3252215" cy="1066800"/>
          </a:xfrm>
        </p:grpSpPr>
        <p:sp>
          <p:nvSpPr>
            <p:cNvPr id="31" name="TextBox 30"/>
            <p:cNvSpPr txBox="1"/>
            <p:nvPr/>
          </p:nvSpPr>
          <p:spPr>
            <a:xfrm>
              <a:off x="5715000" y="3276600"/>
              <a:ext cx="2048256" cy="1066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lnSpcReduction="10000"/>
            </a:bodyPr>
            <a:lstStyle/>
            <a:p>
              <a:r>
                <a:rPr lang="en-US" sz="2400" dirty="0" smtClean="0">
                  <a:sym typeface="Symbol"/>
                </a:rPr>
                <a:t>Are next to each other</a:t>
              </a:r>
              <a:endParaRPr lang="en-US" sz="2400" dirty="0"/>
            </a:p>
          </p:txBody>
        </p:sp>
        <p:cxnSp>
          <p:nvCxnSpPr>
            <p:cNvPr id="34" name="Straight Connector 33"/>
            <p:cNvCxnSpPr>
              <a:stCxn id="6" idx="3"/>
              <a:endCxn id="31" idx="1"/>
            </p:cNvCxnSpPr>
            <p:nvPr/>
          </p:nvCxnSpPr>
          <p:spPr>
            <a:xfrm>
              <a:off x="4511041" y="3570954"/>
              <a:ext cx="1203959" cy="2390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4511043" y="2678216"/>
            <a:ext cx="3252215" cy="1493735"/>
            <a:chOff x="4511041" y="3570954"/>
            <a:chExt cx="3252215" cy="1991646"/>
          </a:xfrm>
        </p:grpSpPr>
        <p:sp>
          <p:nvSpPr>
            <p:cNvPr id="52" name="TextBox 51"/>
            <p:cNvSpPr txBox="1"/>
            <p:nvPr/>
          </p:nvSpPr>
          <p:spPr>
            <a:xfrm>
              <a:off x="5715000" y="4495800"/>
              <a:ext cx="2048256" cy="1066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lnSpcReduction="10000"/>
            </a:bodyPr>
            <a:lstStyle/>
            <a:p>
              <a:r>
                <a:rPr lang="en-US" sz="2400" dirty="0" smtClean="0">
                  <a:sym typeface="Symbol"/>
                </a:rPr>
                <a:t>Are </a:t>
              </a:r>
              <a:r>
                <a:rPr lang="en-US" sz="2400" u="sng" dirty="0" smtClean="0">
                  <a:sym typeface="Symbol"/>
                </a:rPr>
                <a:t>not</a:t>
              </a:r>
              <a:r>
                <a:rPr lang="en-US" sz="2400" dirty="0" smtClean="0">
                  <a:sym typeface="Symbol"/>
                </a:rPr>
                <a:t> inside each other</a:t>
              </a:r>
              <a:endParaRPr lang="en-US" sz="2400" dirty="0"/>
            </a:p>
          </p:txBody>
        </p:sp>
        <p:cxnSp>
          <p:nvCxnSpPr>
            <p:cNvPr id="54" name="Straight Connector 53"/>
            <p:cNvCxnSpPr>
              <a:stCxn id="6" idx="3"/>
              <a:endCxn id="52" idx="1"/>
            </p:cNvCxnSpPr>
            <p:nvPr/>
          </p:nvCxnSpPr>
          <p:spPr>
            <a:xfrm>
              <a:off x="4511041" y="3570954"/>
              <a:ext cx="1203959" cy="14582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3200400" y="2916959"/>
            <a:ext cx="2057400" cy="1160978"/>
            <a:chOff x="3200400" y="3889278"/>
            <a:chExt cx="2057400" cy="1547971"/>
          </a:xfrm>
        </p:grpSpPr>
        <p:cxnSp>
          <p:nvCxnSpPr>
            <p:cNvPr id="43" name="Straight Connector 42"/>
            <p:cNvCxnSpPr>
              <a:stCxn id="6" idx="2"/>
              <a:endCxn id="42" idx="0"/>
            </p:cNvCxnSpPr>
            <p:nvPr/>
          </p:nvCxnSpPr>
          <p:spPr>
            <a:xfrm rot="16200000" flipH="1">
              <a:off x="3356625" y="3775725"/>
              <a:ext cx="758922" cy="9860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74"/>
            <p:cNvGrpSpPr/>
            <p:nvPr/>
          </p:nvGrpSpPr>
          <p:grpSpPr>
            <a:xfrm>
              <a:off x="3200400" y="4648200"/>
              <a:ext cx="2057400" cy="789049"/>
              <a:chOff x="3200400" y="4648200"/>
              <a:chExt cx="2057400" cy="789049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3200400" y="4648200"/>
                <a:ext cx="2057400" cy="78904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normAutofit/>
              </a:bodyPr>
              <a:lstStyle/>
              <a:p>
                <a:endParaRPr lang="en-US" sz="2400" dirty="0"/>
              </a:p>
            </p:txBody>
          </p:sp>
          <p:grpSp>
            <p:nvGrpSpPr>
              <p:cNvPr id="7" name="Group 43"/>
              <p:cNvGrpSpPr/>
              <p:nvPr/>
            </p:nvGrpSpPr>
            <p:grpSpPr>
              <a:xfrm>
                <a:off x="3429000" y="4724400"/>
                <a:ext cx="990600" cy="619125"/>
                <a:chOff x="3429000" y="4724400"/>
                <a:chExt cx="533400" cy="619125"/>
              </a:xfrm>
            </p:grpSpPr>
            <p:cxnSp>
              <p:nvCxnSpPr>
                <p:cNvPr id="37" name="Straight Arrow Connector 36"/>
                <p:cNvCxnSpPr/>
                <p:nvPr/>
              </p:nvCxnSpPr>
              <p:spPr>
                <a:xfrm rot="5400000" flipH="1" flipV="1">
                  <a:off x="3277700" y="4875701"/>
                  <a:ext cx="466725" cy="16412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/>
                <p:nvPr/>
              </p:nvCxnSpPr>
              <p:spPr>
                <a:xfrm>
                  <a:off x="3429000" y="5191125"/>
                  <a:ext cx="533400" cy="1524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Straight Arrow Connector 43"/>
              <p:cNvCxnSpPr/>
              <p:nvPr/>
            </p:nvCxnSpPr>
            <p:spPr>
              <a:xfrm flipV="1">
                <a:off x="3429000" y="4953000"/>
                <a:ext cx="990600" cy="2286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Arc 56"/>
              <p:cNvSpPr/>
              <p:nvPr/>
            </p:nvSpPr>
            <p:spPr>
              <a:xfrm>
                <a:off x="3352800" y="5029200"/>
                <a:ext cx="304800" cy="304800"/>
              </a:xfrm>
              <a:prstGeom prst="arc">
                <a:avLst>
                  <a:gd name="adj1" fmla="val 17042175"/>
                  <a:gd name="adj2" fmla="val 2031776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Arc 57"/>
              <p:cNvSpPr/>
              <p:nvPr/>
            </p:nvSpPr>
            <p:spPr>
              <a:xfrm>
                <a:off x="3352800" y="5029200"/>
                <a:ext cx="304800" cy="304800"/>
              </a:xfrm>
              <a:prstGeom prst="arc">
                <a:avLst>
                  <a:gd name="adj1" fmla="val 20079229"/>
                  <a:gd name="adj2" fmla="val 809744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Arc 61"/>
              <p:cNvSpPr/>
              <p:nvPr/>
            </p:nvSpPr>
            <p:spPr>
              <a:xfrm>
                <a:off x="3352800" y="5003800"/>
                <a:ext cx="381000" cy="381000"/>
              </a:xfrm>
              <a:prstGeom prst="arc">
                <a:avLst>
                  <a:gd name="adj1" fmla="val 20505989"/>
                  <a:gd name="adj2" fmla="val 809744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685802" y="2916959"/>
            <a:ext cx="2557273" cy="1197841"/>
            <a:chOff x="685800" y="3889279"/>
            <a:chExt cx="2557273" cy="1597121"/>
          </a:xfrm>
        </p:grpSpPr>
        <p:cxnSp>
          <p:nvCxnSpPr>
            <p:cNvPr id="36" name="Straight Connector 35"/>
            <p:cNvCxnSpPr>
              <a:stCxn id="6" idx="2"/>
              <a:endCxn id="45" idx="0"/>
            </p:cNvCxnSpPr>
            <p:nvPr/>
          </p:nvCxnSpPr>
          <p:spPr>
            <a:xfrm rot="5400000">
              <a:off x="2099326" y="3504453"/>
              <a:ext cx="758922" cy="15285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85800" y="4648200"/>
              <a:ext cx="2057400" cy="7890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endParaRPr lang="en-US" sz="2400" dirty="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838200" y="4800600"/>
              <a:ext cx="1676400" cy="685800"/>
              <a:chOff x="838200" y="4800600"/>
              <a:chExt cx="1676400" cy="685800"/>
            </a:xfrm>
          </p:grpSpPr>
          <p:sp>
            <p:nvSpPr>
              <p:cNvPr id="65" name="Arc 64"/>
              <p:cNvSpPr/>
              <p:nvPr/>
            </p:nvSpPr>
            <p:spPr>
              <a:xfrm>
                <a:off x="1524000" y="5105400"/>
                <a:ext cx="304800" cy="304800"/>
              </a:xfrm>
              <a:prstGeom prst="arc">
                <a:avLst>
                  <a:gd name="adj1" fmla="val 18900000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2" name="Group 71"/>
              <p:cNvGrpSpPr/>
              <p:nvPr/>
            </p:nvGrpSpPr>
            <p:grpSpPr>
              <a:xfrm>
                <a:off x="838200" y="4800600"/>
                <a:ext cx="1676400" cy="685800"/>
                <a:chOff x="838200" y="4800600"/>
                <a:chExt cx="1676400" cy="685800"/>
              </a:xfrm>
            </p:grpSpPr>
            <p:cxnSp>
              <p:nvCxnSpPr>
                <p:cNvPr id="49" name="Straight Arrow Connector 48"/>
                <p:cNvCxnSpPr/>
                <p:nvPr/>
              </p:nvCxnSpPr>
              <p:spPr>
                <a:xfrm>
                  <a:off x="838200" y="5257800"/>
                  <a:ext cx="1676400" cy="158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/>
                <p:nvPr/>
              </p:nvCxnSpPr>
              <p:spPr>
                <a:xfrm flipV="1">
                  <a:off x="1600200" y="4800600"/>
                  <a:ext cx="685800" cy="4572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Arc 65"/>
                <p:cNvSpPr/>
                <p:nvPr/>
              </p:nvSpPr>
              <p:spPr>
                <a:xfrm>
                  <a:off x="1524000" y="5105400"/>
                  <a:ext cx="304800" cy="304800"/>
                </a:xfrm>
                <a:prstGeom prst="arc">
                  <a:avLst>
                    <a:gd name="adj1" fmla="val 10943157"/>
                    <a:gd name="adj2" fmla="val 18801805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Arc 66"/>
                <p:cNvSpPr/>
                <p:nvPr/>
              </p:nvSpPr>
              <p:spPr>
                <a:xfrm>
                  <a:off x="1447800" y="5029200"/>
                  <a:ext cx="457200" cy="457200"/>
                </a:xfrm>
                <a:prstGeom prst="arc">
                  <a:avLst>
                    <a:gd name="adj1" fmla="val 10943157"/>
                    <a:gd name="adj2" fmla="val 19394369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18" grpId="0"/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1.5 Describe Angle Pair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71168"/>
            <a:ext cx="8229600" cy="142345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Complementary and Supplementary Angles do not have to be adjacent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609600" y="1028695"/>
            <a:ext cx="6858000" cy="1059218"/>
            <a:chOff x="1447800" y="4267200"/>
            <a:chExt cx="4495800" cy="1412292"/>
          </a:xfrm>
        </p:grpSpPr>
        <p:sp>
          <p:nvSpPr>
            <p:cNvPr id="5" name="TextBox 4"/>
            <p:cNvSpPr txBox="1"/>
            <p:nvPr/>
          </p:nvSpPr>
          <p:spPr>
            <a:xfrm>
              <a:off x="1447800" y="4267200"/>
              <a:ext cx="4495800" cy="69762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Complementary Angles</a:t>
              </a:r>
              <a:endParaRPr lang="en-US" sz="28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62200" y="4981865"/>
              <a:ext cx="3581400" cy="69762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Two angles whose sum is 90°</a:t>
              </a:r>
              <a:endParaRPr lang="en-US" sz="28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9600" y="2105679"/>
            <a:ext cx="6858000" cy="1065490"/>
            <a:chOff x="1447800" y="4267200"/>
            <a:chExt cx="4495800" cy="1420654"/>
          </a:xfrm>
        </p:grpSpPr>
        <p:sp>
          <p:nvSpPr>
            <p:cNvPr id="8" name="TextBox 7"/>
            <p:cNvSpPr txBox="1"/>
            <p:nvPr/>
          </p:nvSpPr>
          <p:spPr>
            <a:xfrm>
              <a:off x="1447800" y="4267200"/>
              <a:ext cx="4495800" cy="69762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Supplementary Angles</a:t>
              </a:r>
              <a:endParaRPr lang="en-US" sz="2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62200" y="4990227"/>
              <a:ext cx="3581400" cy="69762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Two angles whose sum is 180°</a:t>
              </a:r>
              <a:endParaRPr lang="en-US" sz="28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38200" y="3943350"/>
            <a:ext cx="3200400" cy="800100"/>
            <a:chOff x="838200" y="5257800"/>
            <a:chExt cx="3200400" cy="1066800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838200" y="5562600"/>
              <a:ext cx="3200400" cy="7620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0800000">
              <a:off x="1600200" y="5257800"/>
              <a:ext cx="83820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419600" y="4381500"/>
            <a:ext cx="3429000" cy="628650"/>
            <a:chOff x="2438400" y="5715000"/>
            <a:chExt cx="3429000" cy="838200"/>
          </a:xfrm>
        </p:grpSpPr>
        <p:cxnSp>
          <p:nvCxnSpPr>
            <p:cNvPr id="17" name="Straight Arrow Connector 16"/>
            <p:cNvCxnSpPr/>
            <p:nvPr/>
          </p:nvCxnSpPr>
          <p:spPr>
            <a:xfrm rot="10800000">
              <a:off x="2438400" y="6400800"/>
              <a:ext cx="17526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4191000" y="5715000"/>
              <a:ext cx="167640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257800" y="3638550"/>
            <a:ext cx="2133600" cy="742950"/>
            <a:chOff x="4191000" y="5715000"/>
            <a:chExt cx="2133600" cy="990600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4191000" y="6553200"/>
              <a:ext cx="21336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191000" y="5715000"/>
              <a:ext cx="167640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1.1 Identify Points, Lines, and Planes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1975105" y="1651358"/>
            <a:ext cx="2535936" cy="788114"/>
            <a:chOff x="1975105" y="2201810"/>
            <a:chExt cx="2535936" cy="1050818"/>
          </a:xfrm>
        </p:grpSpPr>
        <p:sp>
          <p:nvSpPr>
            <p:cNvPr id="8" name="TextBox 7"/>
            <p:cNvSpPr txBox="1"/>
            <p:nvPr/>
          </p:nvSpPr>
          <p:spPr>
            <a:xfrm>
              <a:off x="1975105" y="2201810"/>
              <a:ext cx="2535936" cy="63664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2400" dirty="0" smtClean="0"/>
                <a:t>Undefined Term</a:t>
              </a:r>
              <a:endParaRPr lang="en-US" sz="2400" dirty="0"/>
            </a:p>
          </p:txBody>
        </p:sp>
        <p:cxnSp>
          <p:nvCxnSpPr>
            <p:cNvPr id="10" name="Straight Connector 9"/>
            <p:cNvCxnSpPr>
              <a:stCxn id="8" idx="2"/>
              <a:endCxn id="6" idx="0"/>
            </p:cNvCxnSpPr>
            <p:nvPr/>
          </p:nvCxnSpPr>
          <p:spPr>
            <a:xfrm rot="5400000">
              <a:off x="3035988" y="3045543"/>
              <a:ext cx="41417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877569" y="1257300"/>
            <a:ext cx="263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it?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291328" y="1257300"/>
            <a:ext cx="263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it like?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097283" y="4094513"/>
            <a:ext cx="487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is it named?</a:t>
            </a:r>
            <a:endParaRPr lang="en-US" sz="24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914402" y="2916958"/>
            <a:ext cx="2328673" cy="1194241"/>
            <a:chOff x="914400" y="3889277"/>
            <a:chExt cx="2328673" cy="1592321"/>
          </a:xfrm>
        </p:grpSpPr>
        <p:sp>
          <p:nvSpPr>
            <p:cNvPr id="11" name="TextBox 10"/>
            <p:cNvSpPr txBox="1"/>
            <p:nvPr/>
          </p:nvSpPr>
          <p:spPr>
            <a:xfrm>
              <a:off x="914400" y="4844949"/>
              <a:ext cx="609600" cy="6366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2400" i="1" dirty="0" smtClean="0"/>
                <a:t>m</a:t>
              </a:r>
              <a:endParaRPr lang="en-US" sz="2400" i="1" dirty="0"/>
            </a:p>
          </p:txBody>
        </p:sp>
        <p:cxnSp>
          <p:nvCxnSpPr>
            <p:cNvPr id="21" name="Straight Connector 20"/>
            <p:cNvCxnSpPr>
              <a:stCxn id="6" idx="2"/>
              <a:endCxn id="11" idx="0"/>
            </p:cNvCxnSpPr>
            <p:nvPr/>
          </p:nvCxnSpPr>
          <p:spPr>
            <a:xfrm rot="5400000">
              <a:off x="1753301" y="3355177"/>
              <a:ext cx="955671" cy="202387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511043" y="1651358"/>
            <a:ext cx="3218687" cy="1026858"/>
            <a:chOff x="4511041" y="2201810"/>
            <a:chExt cx="3218687" cy="1369144"/>
          </a:xfrm>
        </p:grpSpPr>
        <p:sp>
          <p:nvSpPr>
            <p:cNvPr id="16" name="TextBox 15"/>
            <p:cNvSpPr txBox="1"/>
            <p:nvPr/>
          </p:nvSpPr>
          <p:spPr>
            <a:xfrm>
              <a:off x="5681472" y="2201810"/>
              <a:ext cx="2048256" cy="63664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2400" dirty="0" smtClean="0"/>
                <a:t>No Thickness</a:t>
              </a:r>
              <a:endParaRPr lang="en-US" sz="2400" dirty="0"/>
            </a:p>
          </p:txBody>
        </p:sp>
        <p:cxnSp>
          <p:nvCxnSpPr>
            <p:cNvPr id="27" name="Straight Connector 26"/>
            <p:cNvCxnSpPr>
              <a:stCxn id="6" idx="3"/>
              <a:endCxn id="16" idx="1"/>
            </p:cNvCxnSpPr>
            <p:nvPr/>
          </p:nvCxnSpPr>
          <p:spPr>
            <a:xfrm flipV="1">
              <a:off x="4511041" y="2520135"/>
              <a:ext cx="1170432" cy="105081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511043" y="2196124"/>
            <a:ext cx="3218687" cy="482092"/>
            <a:chOff x="4511041" y="2928165"/>
            <a:chExt cx="3218687" cy="642789"/>
          </a:xfrm>
        </p:grpSpPr>
        <p:sp>
          <p:nvSpPr>
            <p:cNvPr id="15" name="TextBox 14"/>
            <p:cNvSpPr txBox="1"/>
            <p:nvPr/>
          </p:nvSpPr>
          <p:spPr>
            <a:xfrm>
              <a:off x="5681472" y="2928165"/>
              <a:ext cx="2048256" cy="61513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2400" dirty="0" smtClean="0"/>
                <a:t>Goes forever</a:t>
              </a:r>
              <a:endParaRPr lang="en-US" sz="2400" dirty="0"/>
            </a:p>
          </p:txBody>
        </p:sp>
        <p:cxnSp>
          <p:nvCxnSpPr>
            <p:cNvPr id="29" name="Straight Connector 28"/>
            <p:cNvCxnSpPr>
              <a:stCxn id="6" idx="3"/>
              <a:endCxn id="15" idx="1"/>
            </p:cNvCxnSpPr>
            <p:nvPr/>
          </p:nvCxnSpPr>
          <p:spPr>
            <a:xfrm flipV="1">
              <a:off x="4511041" y="3235733"/>
              <a:ext cx="1170431" cy="33522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1975107" y="2321064"/>
            <a:ext cx="2642987" cy="707886"/>
            <a:chOff x="1975105" y="3094749"/>
            <a:chExt cx="2642987" cy="943848"/>
          </a:xfrm>
        </p:grpSpPr>
        <p:sp>
          <p:nvSpPr>
            <p:cNvPr id="6" name="TextBox 5"/>
            <p:cNvSpPr txBox="1"/>
            <p:nvPr/>
          </p:nvSpPr>
          <p:spPr>
            <a:xfrm>
              <a:off x="1975105" y="3252629"/>
              <a:ext cx="2535936" cy="63664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2400" dirty="0" smtClean="0"/>
                <a:t>Line         •          • </a:t>
              </a:r>
              <a:endParaRPr lang="en-US" sz="24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2971800" y="3559585"/>
              <a:ext cx="1447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801992" y="3094749"/>
              <a:ext cx="1816100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/>
                <a:t>m</a:t>
              </a:r>
            </a:p>
            <a:p>
              <a:r>
                <a:rPr lang="en-US" sz="2000" i="1" dirty="0" smtClean="0"/>
                <a:t>      A            B</a:t>
              </a:r>
              <a:endParaRPr lang="en-US" sz="2000" i="1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905001" y="2916957"/>
            <a:ext cx="1338072" cy="1194242"/>
            <a:chOff x="1905001" y="3889276"/>
            <a:chExt cx="1338072" cy="15923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905001" y="4844949"/>
                  <a:ext cx="826008" cy="636649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⃡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𝐴𝐵</m:t>
                            </m:r>
                          </m:e>
                        </m:ac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5001" y="4844949"/>
                  <a:ext cx="826008" cy="63664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/>
            <p:cNvCxnSpPr>
              <a:stCxn id="6" idx="2"/>
              <a:endCxn id="12" idx="0"/>
            </p:cNvCxnSpPr>
            <p:nvPr/>
          </p:nvCxnSpPr>
          <p:spPr>
            <a:xfrm rot="5400000">
              <a:off x="2302704" y="3904578"/>
              <a:ext cx="955671" cy="92506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511043" y="2678216"/>
            <a:ext cx="3214115" cy="1012111"/>
            <a:chOff x="4511041" y="3570954"/>
            <a:chExt cx="3214115" cy="1349481"/>
          </a:xfrm>
        </p:grpSpPr>
        <p:sp>
          <p:nvSpPr>
            <p:cNvPr id="31" name="TextBox 30"/>
            <p:cNvSpPr txBox="1"/>
            <p:nvPr/>
          </p:nvSpPr>
          <p:spPr>
            <a:xfrm>
              <a:off x="5676900" y="4305300"/>
              <a:ext cx="2048256" cy="61513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2400" dirty="0" smtClean="0"/>
                <a:t>1 Dimension</a:t>
              </a:r>
              <a:endParaRPr lang="en-US" sz="2400" dirty="0"/>
            </a:p>
          </p:txBody>
        </p:sp>
        <p:cxnSp>
          <p:nvCxnSpPr>
            <p:cNvPr id="34" name="Straight Connector 33"/>
            <p:cNvCxnSpPr>
              <a:stCxn id="6" idx="3"/>
              <a:endCxn id="31" idx="1"/>
            </p:cNvCxnSpPr>
            <p:nvPr/>
          </p:nvCxnSpPr>
          <p:spPr>
            <a:xfrm>
              <a:off x="4511041" y="3570954"/>
              <a:ext cx="1165859" cy="10419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5181600" y="3771901"/>
            <a:ext cx="29718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Through any two points there is exactly one line.</a:t>
            </a:r>
            <a:endParaRPr lang="en-US" sz="24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3157727" y="2916959"/>
            <a:ext cx="826008" cy="1197842"/>
            <a:chOff x="3157727" y="3889277"/>
            <a:chExt cx="826008" cy="15971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3157727" y="4849751"/>
                  <a:ext cx="826008" cy="636649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⃡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𝐵𝐴</m:t>
                            </m:r>
                          </m:e>
                        </m:acc>
                      </m:oMath>
                    </m:oMathPara>
                  </a14:m>
                  <a:endParaRPr lang="en-US" sz="2400" i="1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7727" y="4849751"/>
                  <a:ext cx="826008" cy="63664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/>
            <p:cNvCxnSpPr>
              <a:stCxn id="6" idx="2"/>
              <a:endCxn id="42" idx="0"/>
            </p:cNvCxnSpPr>
            <p:nvPr/>
          </p:nvCxnSpPr>
          <p:spPr>
            <a:xfrm rot="16200000" flipH="1">
              <a:off x="2926665" y="4205684"/>
              <a:ext cx="960473" cy="32765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4511041" y="2678216"/>
            <a:ext cx="3204590" cy="483474"/>
            <a:chOff x="4511041" y="3570954"/>
            <a:chExt cx="3204590" cy="644631"/>
          </a:xfrm>
        </p:grpSpPr>
        <p:sp>
          <p:nvSpPr>
            <p:cNvPr id="30" name="TextBox 29"/>
            <p:cNvSpPr txBox="1"/>
            <p:nvPr/>
          </p:nvSpPr>
          <p:spPr>
            <a:xfrm>
              <a:off x="5667375" y="3600450"/>
              <a:ext cx="2048256" cy="61513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2400" dirty="0" smtClean="0"/>
                <a:t>Straight</a:t>
              </a:r>
              <a:endParaRPr lang="en-US" sz="2400" dirty="0"/>
            </a:p>
          </p:txBody>
        </p:sp>
        <p:cxnSp>
          <p:nvCxnSpPr>
            <p:cNvPr id="32" name="Straight Connector 31"/>
            <p:cNvCxnSpPr>
              <a:stCxn id="6" idx="3"/>
              <a:endCxn id="30" idx="1"/>
            </p:cNvCxnSpPr>
            <p:nvPr/>
          </p:nvCxnSpPr>
          <p:spPr>
            <a:xfrm>
              <a:off x="4511041" y="3570954"/>
              <a:ext cx="1156334" cy="33706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3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1.5 Describe Angle Pair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7772400" cy="39433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the figure, name a pair of </a:t>
            </a:r>
          </a:p>
          <a:p>
            <a:pPr lvl="1"/>
            <a:r>
              <a:rPr lang="en-US" dirty="0" smtClean="0"/>
              <a:t>complementary </a:t>
            </a:r>
            <a:br>
              <a:rPr lang="en-US" dirty="0" smtClean="0"/>
            </a:br>
            <a:r>
              <a:rPr lang="en-US" dirty="0" smtClean="0"/>
              <a:t>angles, </a:t>
            </a:r>
          </a:p>
          <a:p>
            <a:pPr lvl="1"/>
            <a:r>
              <a:rPr lang="en-US" dirty="0" smtClean="0"/>
              <a:t>supplementary angles, </a:t>
            </a:r>
          </a:p>
          <a:p>
            <a:pPr lvl="1"/>
            <a:r>
              <a:rPr lang="en-US" dirty="0" smtClean="0"/>
              <a:t>adjacent angles.</a:t>
            </a:r>
          </a:p>
          <a:p>
            <a:endParaRPr lang="en-US" dirty="0" smtClean="0"/>
          </a:p>
          <a:p>
            <a:r>
              <a:rPr lang="en-US" dirty="0" smtClean="0"/>
              <a:t>Are </a:t>
            </a:r>
            <a:r>
              <a:rPr lang="en-US" dirty="0" smtClean="0">
                <a:sym typeface="Symbol"/>
              </a:rPr>
              <a:t></a:t>
            </a:r>
            <a:r>
              <a:rPr lang="en-US" dirty="0" smtClean="0"/>
              <a:t>KGH and </a:t>
            </a:r>
            <a:r>
              <a:rPr lang="en-US" dirty="0" smtClean="0">
                <a:sym typeface="Symbol"/>
              </a:rPr>
              <a:t></a:t>
            </a:r>
            <a:r>
              <a:rPr lang="en-US" dirty="0" smtClean="0"/>
              <a:t>LKG adjacent angles? </a:t>
            </a:r>
          </a:p>
          <a:p>
            <a:r>
              <a:rPr lang="en-US" dirty="0" smtClean="0"/>
              <a:t>Are</a:t>
            </a:r>
            <a:r>
              <a:rPr lang="en-US" dirty="0" smtClean="0">
                <a:sym typeface="Symbol"/>
              </a:rPr>
              <a:t>  </a:t>
            </a:r>
            <a:r>
              <a:rPr lang="en-US" dirty="0" smtClean="0"/>
              <a:t>FGK and </a:t>
            </a:r>
            <a:r>
              <a:rPr lang="en-US" dirty="0" smtClean="0">
                <a:sym typeface="Symbol"/>
              </a:rPr>
              <a:t></a:t>
            </a:r>
            <a:r>
              <a:rPr lang="en-US" dirty="0" smtClean="0"/>
              <a:t>FGH adjacent angles? Explain.</a:t>
            </a:r>
            <a:endParaRPr lang="en-US" dirty="0"/>
          </a:p>
        </p:txBody>
      </p:sp>
      <p:pic>
        <p:nvPicPr>
          <p:cNvPr id="4" name="Picture 10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45584" y="971549"/>
            <a:ext cx="3598416" cy="232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1.5 Describe Angle Pair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Given that </a:t>
            </a:r>
            <a:r>
              <a:rPr lang="en-US" sz="2400" dirty="0" smtClean="0">
                <a:sym typeface="Symbol"/>
              </a:rPr>
              <a:t></a:t>
            </a:r>
            <a:r>
              <a:rPr lang="en-US" sz="2400" dirty="0" smtClean="0"/>
              <a:t>1 is a complement of </a:t>
            </a:r>
            <a:r>
              <a:rPr lang="en-US" sz="2400" dirty="0" smtClean="0">
                <a:sym typeface="Symbol"/>
              </a:rPr>
              <a:t></a:t>
            </a:r>
            <a:r>
              <a:rPr lang="en-US" sz="2400" dirty="0" smtClean="0"/>
              <a:t>2 and m</a:t>
            </a:r>
            <a:r>
              <a:rPr lang="en-US" sz="2400" dirty="0" smtClean="0">
                <a:sym typeface="Symbol"/>
              </a:rPr>
              <a:t></a:t>
            </a:r>
            <a:r>
              <a:rPr lang="en-US" sz="2400" dirty="0" smtClean="0"/>
              <a:t>2 = 8</a:t>
            </a:r>
            <a:r>
              <a:rPr lang="en-US" sz="2400" baseline="40000" dirty="0" smtClean="0"/>
              <a:t>o</a:t>
            </a:r>
            <a:r>
              <a:rPr lang="en-US" sz="2400" dirty="0" smtClean="0"/>
              <a:t>,  find m</a:t>
            </a:r>
            <a:r>
              <a:rPr lang="en-US" sz="2400" dirty="0" smtClean="0">
                <a:sym typeface="Symbol"/>
              </a:rPr>
              <a:t></a:t>
            </a:r>
            <a:r>
              <a:rPr lang="en-US" sz="2400" dirty="0" smtClean="0"/>
              <a:t>1.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Given that </a:t>
            </a:r>
            <a:r>
              <a:rPr lang="en-US" sz="2400" dirty="0" smtClean="0">
                <a:sym typeface="Symbol"/>
              </a:rPr>
              <a:t></a:t>
            </a:r>
            <a:r>
              <a:rPr lang="en-US" sz="2400" dirty="0" smtClean="0"/>
              <a:t>3 is a supplement of </a:t>
            </a:r>
            <a:r>
              <a:rPr lang="en-US" sz="2400" dirty="0" smtClean="0">
                <a:sym typeface="Symbol"/>
              </a:rPr>
              <a:t></a:t>
            </a:r>
            <a:r>
              <a:rPr lang="en-US" sz="2400" dirty="0" smtClean="0"/>
              <a:t>4 and </a:t>
            </a:r>
            <a:br>
              <a:rPr lang="en-US" sz="2400" dirty="0" smtClean="0"/>
            </a:br>
            <a:r>
              <a:rPr lang="en-US" sz="2400" dirty="0" smtClean="0"/>
              <a:t>m</a:t>
            </a:r>
            <a:r>
              <a:rPr lang="en-US" sz="2400" dirty="0" smtClean="0">
                <a:sym typeface="Symbol"/>
              </a:rPr>
              <a:t></a:t>
            </a:r>
            <a:r>
              <a:rPr lang="en-US" sz="2400" dirty="0" smtClean="0"/>
              <a:t>3 = 117</a:t>
            </a:r>
            <a:r>
              <a:rPr lang="en-US" sz="2400" baseline="40000" dirty="0" smtClean="0"/>
              <a:t>o</a:t>
            </a:r>
            <a:r>
              <a:rPr lang="en-US" sz="2400" dirty="0" smtClean="0"/>
              <a:t>,  find m</a:t>
            </a:r>
            <a:r>
              <a:rPr lang="en-US" sz="2400" dirty="0" smtClean="0">
                <a:sym typeface="Symbol"/>
              </a:rPr>
              <a:t></a:t>
            </a:r>
            <a:r>
              <a:rPr lang="en-US" sz="2400" dirty="0" smtClean="0"/>
              <a:t>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1.5 Describe Angle Pair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Symbol"/>
              </a:rPr>
              <a:t></a:t>
            </a:r>
            <a:r>
              <a:rPr lang="en-US" dirty="0" smtClean="0"/>
              <a:t>LMN and </a:t>
            </a:r>
            <a:r>
              <a:rPr lang="en-US" dirty="0" smtClean="0">
                <a:sym typeface="Symbol"/>
              </a:rPr>
              <a:t></a:t>
            </a:r>
            <a:r>
              <a:rPr lang="en-US" dirty="0" smtClean="0"/>
              <a:t>PQR are complementary angles. Find the measures of the angles if </a:t>
            </a:r>
            <a:br>
              <a:rPr lang="en-US" dirty="0" smtClean="0"/>
            </a:br>
            <a:r>
              <a:rPr lang="en-US" dirty="0" err="1" smtClean="0"/>
              <a:t>m</a:t>
            </a:r>
            <a:r>
              <a:rPr lang="en-US" dirty="0" err="1" smtClean="0">
                <a:sym typeface="Symbol"/>
              </a:rPr>
              <a:t></a:t>
            </a:r>
            <a:r>
              <a:rPr lang="en-US" dirty="0" err="1" smtClean="0"/>
              <a:t>LMN</a:t>
            </a:r>
            <a:r>
              <a:rPr lang="en-US" dirty="0" smtClean="0"/>
              <a:t> = (4x – 2)</a:t>
            </a:r>
            <a:r>
              <a:rPr lang="en-US" baseline="40000" dirty="0" smtClean="0"/>
              <a:t>o</a:t>
            </a:r>
            <a:r>
              <a:rPr lang="en-US" dirty="0" smtClean="0"/>
              <a:t> and </a:t>
            </a:r>
            <a:r>
              <a:rPr lang="en-US" dirty="0" err="1" smtClean="0"/>
              <a:t>m</a:t>
            </a:r>
            <a:r>
              <a:rPr lang="en-US" dirty="0" err="1" smtClean="0">
                <a:sym typeface="Symbol"/>
              </a:rPr>
              <a:t></a:t>
            </a:r>
            <a:r>
              <a:rPr lang="en-US" dirty="0" err="1" smtClean="0"/>
              <a:t>PQR</a:t>
            </a:r>
            <a:r>
              <a:rPr lang="en-US" dirty="0" smtClean="0"/>
              <a:t> = (9x + 1)</a:t>
            </a:r>
            <a:r>
              <a:rPr lang="en-US" baseline="40000" dirty="0" smtClean="0"/>
              <a:t>o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78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1.5 Describe Angle Pair Relationships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75105" y="2439473"/>
            <a:ext cx="2535936" cy="4774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r>
              <a:rPr lang="en-US" sz="2400" dirty="0" smtClean="0"/>
              <a:t>Linear Pair</a:t>
            </a:r>
            <a:endParaRPr lang="en-US" sz="2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975105" y="1651358"/>
            <a:ext cx="2535936" cy="788114"/>
            <a:chOff x="1975105" y="2201810"/>
            <a:chExt cx="2535936" cy="1050818"/>
          </a:xfrm>
        </p:grpSpPr>
        <p:sp>
          <p:nvSpPr>
            <p:cNvPr id="8" name="TextBox 7"/>
            <p:cNvSpPr txBox="1"/>
            <p:nvPr/>
          </p:nvSpPr>
          <p:spPr>
            <a:xfrm>
              <a:off x="1975105" y="2201810"/>
              <a:ext cx="2535936" cy="63664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2400" dirty="0" smtClean="0"/>
                <a:t>Angles Pairs</a:t>
              </a:r>
              <a:endParaRPr lang="en-US" sz="2400" dirty="0"/>
            </a:p>
          </p:txBody>
        </p:sp>
        <p:cxnSp>
          <p:nvCxnSpPr>
            <p:cNvPr id="10" name="Straight Connector 9"/>
            <p:cNvCxnSpPr>
              <a:stCxn id="8" idx="2"/>
              <a:endCxn id="6" idx="0"/>
            </p:cNvCxnSpPr>
            <p:nvPr/>
          </p:nvCxnSpPr>
          <p:spPr>
            <a:xfrm rot="5400000">
              <a:off x="3035988" y="3045543"/>
              <a:ext cx="41417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877569" y="1257300"/>
            <a:ext cx="263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it?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291328" y="1257300"/>
            <a:ext cx="263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it like?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097283" y="4094513"/>
            <a:ext cx="487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are examples?</a:t>
            </a:r>
            <a:endParaRPr lang="en-US" sz="24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4511041" y="1600200"/>
            <a:ext cx="3252214" cy="1078016"/>
            <a:chOff x="4511041" y="2133600"/>
            <a:chExt cx="3252214" cy="1437354"/>
          </a:xfrm>
        </p:grpSpPr>
        <p:sp>
          <p:nvSpPr>
            <p:cNvPr id="16" name="TextBox 15"/>
            <p:cNvSpPr txBox="1"/>
            <p:nvPr/>
          </p:nvSpPr>
          <p:spPr>
            <a:xfrm>
              <a:off x="5714999" y="2133600"/>
              <a:ext cx="2048256" cy="990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92500" lnSpcReduction="10000"/>
            </a:bodyPr>
            <a:lstStyle/>
            <a:p>
              <a:r>
                <a:rPr lang="en-US" sz="2400" dirty="0" smtClean="0"/>
                <a:t>Angles that make a </a:t>
              </a:r>
              <a:r>
                <a:rPr lang="en-US" sz="2400" u="sng" dirty="0" smtClean="0"/>
                <a:t>line</a:t>
              </a:r>
              <a:endParaRPr lang="en-US" sz="2400" u="sng" dirty="0"/>
            </a:p>
          </p:txBody>
        </p:sp>
        <p:cxnSp>
          <p:nvCxnSpPr>
            <p:cNvPr id="27" name="Straight Connector 26"/>
            <p:cNvCxnSpPr>
              <a:stCxn id="6" idx="3"/>
              <a:endCxn id="16" idx="1"/>
            </p:cNvCxnSpPr>
            <p:nvPr/>
          </p:nvCxnSpPr>
          <p:spPr>
            <a:xfrm flipV="1">
              <a:off x="4511041" y="2628900"/>
              <a:ext cx="1203959" cy="94205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511043" y="2457450"/>
            <a:ext cx="3252215" cy="800100"/>
            <a:chOff x="4511041" y="3276600"/>
            <a:chExt cx="3252215" cy="1066800"/>
          </a:xfrm>
        </p:grpSpPr>
        <p:sp>
          <p:nvSpPr>
            <p:cNvPr id="31" name="TextBox 30"/>
            <p:cNvSpPr txBox="1"/>
            <p:nvPr/>
          </p:nvSpPr>
          <p:spPr>
            <a:xfrm>
              <a:off x="5715000" y="3276600"/>
              <a:ext cx="2048256" cy="1066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2400" b="1" u="sng" dirty="0" smtClean="0">
                  <a:sym typeface="Symbol"/>
                </a:rPr>
                <a:t>Line</a:t>
              </a:r>
              <a:r>
                <a:rPr lang="en-US" sz="2400" dirty="0" smtClean="0">
                  <a:sym typeface="Symbol"/>
                </a:rPr>
                <a:t>ar Pair</a:t>
              </a:r>
              <a:endParaRPr lang="en-US" sz="2400" dirty="0"/>
            </a:p>
          </p:txBody>
        </p:sp>
        <p:cxnSp>
          <p:nvCxnSpPr>
            <p:cNvPr id="34" name="Straight Connector 33"/>
            <p:cNvCxnSpPr>
              <a:stCxn id="6" idx="3"/>
              <a:endCxn id="31" idx="1"/>
            </p:cNvCxnSpPr>
            <p:nvPr/>
          </p:nvCxnSpPr>
          <p:spPr>
            <a:xfrm>
              <a:off x="4511041" y="3570954"/>
              <a:ext cx="1203959" cy="2390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4511043" y="2678216"/>
            <a:ext cx="3252215" cy="1493735"/>
            <a:chOff x="4511041" y="3570954"/>
            <a:chExt cx="3252215" cy="1991646"/>
          </a:xfrm>
        </p:grpSpPr>
        <p:sp>
          <p:nvSpPr>
            <p:cNvPr id="52" name="TextBox 51"/>
            <p:cNvSpPr txBox="1"/>
            <p:nvPr/>
          </p:nvSpPr>
          <p:spPr>
            <a:xfrm>
              <a:off x="5715000" y="4495800"/>
              <a:ext cx="2048256" cy="1066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lnSpcReduction="10000"/>
            </a:bodyPr>
            <a:lstStyle/>
            <a:p>
              <a:r>
                <a:rPr lang="en-US" sz="2400" dirty="0" smtClean="0">
                  <a:sym typeface="Symbol"/>
                </a:rPr>
                <a:t>Adjacent angles</a:t>
              </a:r>
              <a:endParaRPr lang="en-US" sz="2400" dirty="0"/>
            </a:p>
          </p:txBody>
        </p:sp>
        <p:cxnSp>
          <p:nvCxnSpPr>
            <p:cNvPr id="54" name="Straight Connector 53"/>
            <p:cNvCxnSpPr>
              <a:stCxn id="6" idx="3"/>
              <a:endCxn id="52" idx="1"/>
            </p:cNvCxnSpPr>
            <p:nvPr/>
          </p:nvCxnSpPr>
          <p:spPr>
            <a:xfrm>
              <a:off x="4511041" y="3570954"/>
              <a:ext cx="1203959" cy="14582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685802" y="2916959"/>
            <a:ext cx="2557273" cy="1197841"/>
            <a:chOff x="685800" y="3889279"/>
            <a:chExt cx="2557273" cy="1597121"/>
          </a:xfrm>
        </p:grpSpPr>
        <p:cxnSp>
          <p:nvCxnSpPr>
            <p:cNvPr id="36" name="Straight Connector 35"/>
            <p:cNvCxnSpPr>
              <a:stCxn id="6" idx="2"/>
              <a:endCxn id="45" idx="0"/>
            </p:cNvCxnSpPr>
            <p:nvPr/>
          </p:nvCxnSpPr>
          <p:spPr>
            <a:xfrm rot="5400000">
              <a:off x="2099326" y="3504453"/>
              <a:ext cx="758922" cy="15285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85800" y="4648200"/>
              <a:ext cx="2057400" cy="7890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endParaRPr lang="en-US" sz="2400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838200" y="4800600"/>
              <a:ext cx="1676400" cy="685800"/>
              <a:chOff x="838200" y="4800600"/>
              <a:chExt cx="1676400" cy="685800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>
                <a:off x="838200" y="5257800"/>
                <a:ext cx="16764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V="1">
                <a:off x="1600200" y="4800600"/>
                <a:ext cx="685800" cy="4572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Arc 64"/>
              <p:cNvSpPr/>
              <p:nvPr/>
            </p:nvSpPr>
            <p:spPr>
              <a:xfrm>
                <a:off x="1524000" y="5105400"/>
                <a:ext cx="304800" cy="304800"/>
              </a:xfrm>
              <a:prstGeom prst="arc">
                <a:avLst>
                  <a:gd name="adj1" fmla="val 18900000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Arc 65"/>
              <p:cNvSpPr/>
              <p:nvPr/>
            </p:nvSpPr>
            <p:spPr>
              <a:xfrm>
                <a:off x="1524000" y="5105400"/>
                <a:ext cx="304800" cy="304800"/>
              </a:xfrm>
              <a:prstGeom prst="arc">
                <a:avLst>
                  <a:gd name="adj1" fmla="val 10943157"/>
                  <a:gd name="adj2" fmla="val 18801805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Arc 66"/>
              <p:cNvSpPr/>
              <p:nvPr/>
            </p:nvSpPr>
            <p:spPr>
              <a:xfrm>
                <a:off x="1447800" y="5029200"/>
                <a:ext cx="457200" cy="457200"/>
              </a:xfrm>
              <a:prstGeom prst="arc">
                <a:avLst>
                  <a:gd name="adj1" fmla="val 10943157"/>
                  <a:gd name="adj2" fmla="val 18801805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3200400" y="2916959"/>
            <a:ext cx="2057400" cy="1160978"/>
            <a:chOff x="3200400" y="3889278"/>
            <a:chExt cx="2057400" cy="1547971"/>
          </a:xfrm>
        </p:grpSpPr>
        <p:sp>
          <p:nvSpPr>
            <p:cNvPr id="42" name="TextBox 41"/>
            <p:cNvSpPr txBox="1"/>
            <p:nvPr/>
          </p:nvSpPr>
          <p:spPr>
            <a:xfrm>
              <a:off x="3200400" y="4648200"/>
              <a:ext cx="2057400" cy="7890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endParaRPr lang="en-US" sz="2400" dirty="0"/>
            </a:p>
          </p:txBody>
        </p:sp>
        <p:cxnSp>
          <p:nvCxnSpPr>
            <p:cNvPr id="43" name="Straight Connector 42"/>
            <p:cNvCxnSpPr>
              <a:stCxn id="6" idx="2"/>
              <a:endCxn id="42" idx="0"/>
            </p:cNvCxnSpPr>
            <p:nvPr/>
          </p:nvCxnSpPr>
          <p:spPr>
            <a:xfrm rot="16200000" flipH="1">
              <a:off x="3356625" y="3775725"/>
              <a:ext cx="758922" cy="9860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4114800" y="4800600"/>
              <a:ext cx="990600" cy="228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Arc 56"/>
            <p:cNvSpPr/>
            <p:nvPr/>
          </p:nvSpPr>
          <p:spPr>
            <a:xfrm>
              <a:off x="4038600" y="4876800"/>
              <a:ext cx="304800" cy="304800"/>
            </a:xfrm>
            <a:prstGeom prst="arc">
              <a:avLst>
                <a:gd name="adj1" fmla="val 11044484"/>
                <a:gd name="adj2" fmla="val 2031776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4191000" y="4876800"/>
              <a:ext cx="304800" cy="304800"/>
            </a:xfrm>
            <a:prstGeom prst="arc">
              <a:avLst>
                <a:gd name="adj1" fmla="val 19600576"/>
                <a:gd name="adj2" fmla="val 182698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Arc 61"/>
            <p:cNvSpPr/>
            <p:nvPr/>
          </p:nvSpPr>
          <p:spPr>
            <a:xfrm>
              <a:off x="4038600" y="4876800"/>
              <a:ext cx="381000" cy="381000"/>
            </a:xfrm>
            <a:prstGeom prst="arc">
              <a:avLst>
                <a:gd name="adj1" fmla="val 19600570"/>
                <a:gd name="adj2" fmla="val 80974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3352800" y="4876800"/>
              <a:ext cx="1752600" cy="382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18" grpId="0"/>
      <p:bldP spid="1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1.5 Describe Angle Pair Relationships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75105" y="2439473"/>
            <a:ext cx="2535936" cy="4774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r>
              <a:rPr lang="en-US" sz="2400" dirty="0" smtClean="0"/>
              <a:t>Vertical Angles</a:t>
            </a:r>
            <a:endParaRPr lang="en-US" sz="2400" dirty="0"/>
          </a:p>
        </p:txBody>
      </p:sp>
      <p:grpSp>
        <p:nvGrpSpPr>
          <p:cNvPr id="61" name="Group 60"/>
          <p:cNvGrpSpPr/>
          <p:nvPr/>
        </p:nvGrpSpPr>
        <p:grpSpPr>
          <a:xfrm>
            <a:off x="1975105" y="1651358"/>
            <a:ext cx="2535936" cy="788114"/>
            <a:chOff x="1975105" y="2201810"/>
            <a:chExt cx="2535936" cy="1050818"/>
          </a:xfrm>
        </p:grpSpPr>
        <p:sp>
          <p:nvSpPr>
            <p:cNvPr id="8" name="TextBox 7"/>
            <p:cNvSpPr txBox="1"/>
            <p:nvPr/>
          </p:nvSpPr>
          <p:spPr>
            <a:xfrm>
              <a:off x="1975105" y="2201810"/>
              <a:ext cx="2535936" cy="63664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2400" dirty="0" smtClean="0"/>
                <a:t>Angles Pairs</a:t>
              </a:r>
              <a:endParaRPr lang="en-US" sz="2400" dirty="0"/>
            </a:p>
          </p:txBody>
        </p:sp>
        <p:cxnSp>
          <p:nvCxnSpPr>
            <p:cNvPr id="10" name="Straight Connector 9"/>
            <p:cNvCxnSpPr>
              <a:stCxn id="8" idx="2"/>
              <a:endCxn id="6" idx="0"/>
            </p:cNvCxnSpPr>
            <p:nvPr/>
          </p:nvCxnSpPr>
          <p:spPr>
            <a:xfrm rot="5400000">
              <a:off x="3035988" y="3045543"/>
              <a:ext cx="41417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877569" y="1257300"/>
            <a:ext cx="263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it?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291328" y="1257300"/>
            <a:ext cx="263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it like?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097283" y="4094513"/>
            <a:ext cx="487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are examples?</a:t>
            </a:r>
            <a:endParaRPr lang="en-US" sz="2400" dirty="0"/>
          </a:p>
        </p:txBody>
      </p:sp>
      <p:grpSp>
        <p:nvGrpSpPr>
          <p:cNvPr id="63" name="Group 62"/>
          <p:cNvGrpSpPr/>
          <p:nvPr/>
        </p:nvGrpSpPr>
        <p:grpSpPr>
          <a:xfrm>
            <a:off x="4511041" y="1600200"/>
            <a:ext cx="3252214" cy="1078016"/>
            <a:chOff x="4511041" y="2133600"/>
            <a:chExt cx="3252214" cy="1437354"/>
          </a:xfrm>
        </p:grpSpPr>
        <p:sp>
          <p:nvSpPr>
            <p:cNvPr id="16" name="TextBox 15"/>
            <p:cNvSpPr txBox="1"/>
            <p:nvPr/>
          </p:nvSpPr>
          <p:spPr>
            <a:xfrm>
              <a:off x="5714999" y="2133600"/>
              <a:ext cx="2048256" cy="990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85000" lnSpcReduction="10000"/>
            </a:bodyPr>
            <a:lstStyle/>
            <a:p>
              <a:r>
                <a:rPr lang="en-US" sz="2400" dirty="0" smtClean="0"/>
                <a:t>Angles formed when 2 line cross</a:t>
              </a:r>
              <a:endParaRPr lang="en-US" sz="2400" dirty="0"/>
            </a:p>
          </p:txBody>
        </p:sp>
        <p:cxnSp>
          <p:nvCxnSpPr>
            <p:cNvPr id="27" name="Straight Connector 26"/>
            <p:cNvCxnSpPr>
              <a:stCxn id="6" idx="3"/>
              <a:endCxn id="16" idx="1"/>
            </p:cNvCxnSpPr>
            <p:nvPr/>
          </p:nvCxnSpPr>
          <p:spPr>
            <a:xfrm flipV="1">
              <a:off x="4511041" y="2628900"/>
              <a:ext cx="1203959" cy="94205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4511043" y="2457450"/>
            <a:ext cx="3252215" cy="800100"/>
            <a:chOff x="4511041" y="3276600"/>
            <a:chExt cx="3252215" cy="1066800"/>
          </a:xfrm>
        </p:grpSpPr>
        <p:sp>
          <p:nvSpPr>
            <p:cNvPr id="31" name="TextBox 30"/>
            <p:cNvSpPr txBox="1"/>
            <p:nvPr/>
          </p:nvSpPr>
          <p:spPr>
            <a:xfrm>
              <a:off x="5715000" y="3276600"/>
              <a:ext cx="2048256" cy="1066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77500" lnSpcReduction="20000"/>
            </a:bodyPr>
            <a:lstStyle/>
            <a:p>
              <a:r>
                <a:rPr lang="en-US" sz="2400" dirty="0" smtClean="0">
                  <a:sym typeface="Symbol"/>
                </a:rPr>
                <a:t>Are opposite sides of the intersection</a:t>
              </a:r>
              <a:endParaRPr lang="en-US" sz="2400" dirty="0"/>
            </a:p>
          </p:txBody>
        </p:sp>
        <p:cxnSp>
          <p:nvCxnSpPr>
            <p:cNvPr id="34" name="Straight Connector 33"/>
            <p:cNvCxnSpPr>
              <a:stCxn id="6" idx="3"/>
              <a:endCxn id="31" idx="1"/>
            </p:cNvCxnSpPr>
            <p:nvPr/>
          </p:nvCxnSpPr>
          <p:spPr>
            <a:xfrm>
              <a:off x="4511041" y="3570954"/>
              <a:ext cx="1203959" cy="2390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4511043" y="2678216"/>
            <a:ext cx="3252215" cy="1493735"/>
            <a:chOff x="4511041" y="3570954"/>
            <a:chExt cx="3252215" cy="1991646"/>
          </a:xfrm>
        </p:grpSpPr>
        <p:sp>
          <p:nvSpPr>
            <p:cNvPr id="52" name="TextBox 51"/>
            <p:cNvSpPr txBox="1"/>
            <p:nvPr/>
          </p:nvSpPr>
          <p:spPr>
            <a:xfrm>
              <a:off x="5715000" y="4495800"/>
              <a:ext cx="2048256" cy="1066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77500" lnSpcReduction="20000"/>
            </a:bodyPr>
            <a:lstStyle/>
            <a:p>
              <a:r>
                <a:rPr lang="en-US" sz="2400" dirty="0" smtClean="0">
                  <a:sym typeface="Symbol"/>
                </a:rPr>
                <a:t>Are </a:t>
              </a:r>
              <a:r>
                <a:rPr lang="en-US" sz="2400" u="sng" dirty="0" smtClean="0">
                  <a:sym typeface="Symbol"/>
                </a:rPr>
                <a:t>not</a:t>
              </a:r>
              <a:r>
                <a:rPr lang="en-US" sz="2400" dirty="0" smtClean="0">
                  <a:sym typeface="Symbol"/>
                </a:rPr>
                <a:t> necessarily above </a:t>
              </a:r>
              <a:r>
                <a:rPr lang="en-US" sz="2400" smtClean="0">
                  <a:sym typeface="Symbol"/>
                </a:rPr>
                <a:t>each other</a:t>
              </a:r>
              <a:endParaRPr lang="en-US" sz="2400" dirty="0"/>
            </a:p>
          </p:txBody>
        </p:sp>
        <p:cxnSp>
          <p:nvCxnSpPr>
            <p:cNvPr id="54" name="Straight Connector 53"/>
            <p:cNvCxnSpPr>
              <a:stCxn id="6" idx="3"/>
              <a:endCxn id="52" idx="1"/>
            </p:cNvCxnSpPr>
            <p:nvPr/>
          </p:nvCxnSpPr>
          <p:spPr>
            <a:xfrm>
              <a:off x="4511041" y="3570954"/>
              <a:ext cx="1203959" cy="14582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685802" y="2916960"/>
            <a:ext cx="2557273" cy="1160978"/>
            <a:chOff x="685800" y="3889279"/>
            <a:chExt cx="2557273" cy="1547970"/>
          </a:xfrm>
        </p:grpSpPr>
        <p:cxnSp>
          <p:nvCxnSpPr>
            <p:cNvPr id="36" name="Straight Connector 35"/>
            <p:cNvCxnSpPr>
              <a:stCxn id="6" idx="2"/>
              <a:endCxn id="45" idx="0"/>
            </p:cNvCxnSpPr>
            <p:nvPr/>
          </p:nvCxnSpPr>
          <p:spPr>
            <a:xfrm rot="5400000">
              <a:off x="2099326" y="3504453"/>
              <a:ext cx="758922" cy="15285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85800" y="4648200"/>
              <a:ext cx="2057400" cy="7890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endParaRPr lang="en-US" sz="2400" dirty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838200" y="4724400"/>
              <a:ext cx="1600200" cy="533400"/>
              <a:chOff x="838200" y="4724400"/>
              <a:chExt cx="1600200" cy="533400"/>
            </a:xfrm>
          </p:grpSpPr>
          <p:sp>
            <p:nvSpPr>
              <p:cNvPr id="66" name="Arc 65"/>
              <p:cNvSpPr/>
              <p:nvPr/>
            </p:nvSpPr>
            <p:spPr>
              <a:xfrm>
                <a:off x="1484375" y="4843825"/>
                <a:ext cx="304800" cy="304800"/>
              </a:xfrm>
              <a:prstGeom prst="arc">
                <a:avLst>
                  <a:gd name="adj1" fmla="val 10050168"/>
                  <a:gd name="adj2" fmla="val 12103507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838200" y="4724400"/>
                <a:ext cx="1600200" cy="533400"/>
                <a:chOff x="838200" y="4724400"/>
                <a:chExt cx="1600200" cy="533400"/>
              </a:xfrm>
            </p:grpSpPr>
            <p:cxnSp>
              <p:nvCxnSpPr>
                <p:cNvPr id="49" name="Straight Arrow Connector 48"/>
                <p:cNvCxnSpPr/>
                <p:nvPr/>
              </p:nvCxnSpPr>
              <p:spPr>
                <a:xfrm flipV="1">
                  <a:off x="838200" y="4724400"/>
                  <a:ext cx="1524000" cy="5334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Arc 64"/>
                <p:cNvSpPr/>
                <p:nvPr/>
              </p:nvSpPr>
              <p:spPr>
                <a:xfrm>
                  <a:off x="1490750" y="4833850"/>
                  <a:ext cx="304800" cy="304800"/>
                </a:xfrm>
                <a:prstGeom prst="arc">
                  <a:avLst>
                    <a:gd name="adj1" fmla="val 20303006"/>
                    <a:gd name="adj2" fmla="val 960336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5" name="Straight Arrow Connector 34"/>
                <p:cNvCxnSpPr/>
                <p:nvPr/>
              </p:nvCxnSpPr>
              <p:spPr>
                <a:xfrm>
                  <a:off x="914400" y="4724400"/>
                  <a:ext cx="1524000" cy="5334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0" name="Group 69"/>
          <p:cNvGrpSpPr/>
          <p:nvPr/>
        </p:nvGrpSpPr>
        <p:grpSpPr>
          <a:xfrm>
            <a:off x="3200400" y="2916959"/>
            <a:ext cx="2057400" cy="1160978"/>
            <a:chOff x="3200400" y="3889278"/>
            <a:chExt cx="2057400" cy="1547971"/>
          </a:xfrm>
        </p:grpSpPr>
        <p:sp>
          <p:nvSpPr>
            <p:cNvPr id="42" name="TextBox 41"/>
            <p:cNvSpPr txBox="1"/>
            <p:nvPr/>
          </p:nvSpPr>
          <p:spPr>
            <a:xfrm>
              <a:off x="3200400" y="4648200"/>
              <a:ext cx="2057400" cy="7890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endParaRPr lang="en-US" sz="2400" dirty="0"/>
            </a:p>
          </p:txBody>
        </p:sp>
        <p:cxnSp>
          <p:nvCxnSpPr>
            <p:cNvPr id="43" name="Straight Connector 42"/>
            <p:cNvCxnSpPr>
              <a:stCxn id="6" idx="2"/>
              <a:endCxn id="42" idx="0"/>
            </p:cNvCxnSpPr>
            <p:nvPr/>
          </p:nvCxnSpPr>
          <p:spPr>
            <a:xfrm rot="16200000" flipH="1">
              <a:off x="3356625" y="3775725"/>
              <a:ext cx="758922" cy="9860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>
              <a:off x="3429000" y="4724400"/>
              <a:ext cx="1600200" cy="533400"/>
              <a:chOff x="838200" y="4724400"/>
              <a:chExt cx="1600200" cy="533400"/>
            </a:xfrm>
          </p:grpSpPr>
          <p:sp>
            <p:nvSpPr>
              <p:cNvPr id="50" name="Arc 49"/>
              <p:cNvSpPr/>
              <p:nvPr/>
            </p:nvSpPr>
            <p:spPr>
              <a:xfrm>
                <a:off x="1484375" y="4843825"/>
                <a:ext cx="304800" cy="304800"/>
              </a:xfrm>
              <a:prstGeom prst="arc">
                <a:avLst>
                  <a:gd name="adj1" fmla="val 12250184"/>
                  <a:gd name="adj2" fmla="val 20118419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3" name="Group 45"/>
              <p:cNvGrpSpPr/>
              <p:nvPr/>
            </p:nvGrpSpPr>
            <p:grpSpPr>
              <a:xfrm>
                <a:off x="838200" y="4724400"/>
                <a:ext cx="1600200" cy="533400"/>
                <a:chOff x="838200" y="4724400"/>
                <a:chExt cx="1600200" cy="533400"/>
              </a:xfrm>
            </p:grpSpPr>
            <p:cxnSp>
              <p:nvCxnSpPr>
                <p:cNvPr id="55" name="Straight Arrow Connector 54"/>
                <p:cNvCxnSpPr/>
                <p:nvPr/>
              </p:nvCxnSpPr>
              <p:spPr>
                <a:xfrm flipV="1">
                  <a:off x="838200" y="4724400"/>
                  <a:ext cx="1524000" cy="5334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Arc 55"/>
                <p:cNvSpPr/>
                <p:nvPr/>
              </p:nvSpPr>
              <p:spPr>
                <a:xfrm>
                  <a:off x="1490750" y="4833850"/>
                  <a:ext cx="304800" cy="304800"/>
                </a:xfrm>
                <a:prstGeom prst="arc">
                  <a:avLst>
                    <a:gd name="adj1" fmla="val 931541"/>
                    <a:gd name="adj2" fmla="val 9636385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9" name="Straight Arrow Connector 58"/>
                <p:cNvCxnSpPr/>
                <p:nvPr/>
              </p:nvCxnSpPr>
              <p:spPr>
                <a:xfrm>
                  <a:off x="914400" y="4724400"/>
                  <a:ext cx="1524000" cy="5334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0" name="TextBox 59"/>
          <p:cNvSpPr txBox="1"/>
          <p:nvPr/>
        </p:nvSpPr>
        <p:spPr>
          <a:xfrm>
            <a:off x="4648200" y="4572000"/>
            <a:ext cx="40386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Vertical Angles are congruent.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18" grpId="0"/>
      <p:bldP spid="19" grpId="0"/>
      <p:bldP spid="6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1.5 Describe Angle Pair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943350"/>
          </a:xfrm>
          <a:custGeom>
            <a:avLst/>
            <a:gdLst>
              <a:gd name="connsiteX0" fmla="*/ 0 w 8229600"/>
              <a:gd name="connsiteY0" fmla="*/ 0 h 5257800"/>
              <a:gd name="connsiteX1" fmla="*/ 8229600 w 8229600"/>
              <a:gd name="connsiteY1" fmla="*/ 0 h 5257800"/>
              <a:gd name="connsiteX2" fmla="*/ 5486427 w 8229600"/>
              <a:gd name="connsiteY2" fmla="*/ 1752583 h 5257800"/>
              <a:gd name="connsiteX3" fmla="*/ 2482891 w 8229600"/>
              <a:gd name="connsiteY3" fmla="*/ 1752583 h 5257800"/>
              <a:gd name="connsiteX4" fmla="*/ 2482891 w 8229600"/>
              <a:gd name="connsiteY4" fmla="*/ 3671509 h 5257800"/>
              <a:gd name="connsiteX5" fmla="*/ 0 w 8229600"/>
              <a:gd name="connsiteY5" fmla="*/ 5257800 h 5257800"/>
              <a:gd name="connsiteX6" fmla="*/ 0 w 8229600"/>
              <a:gd name="connsiteY6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29600" h="5257800">
                <a:moveTo>
                  <a:pt x="0" y="0"/>
                </a:moveTo>
                <a:lnTo>
                  <a:pt x="8229600" y="0"/>
                </a:lnTo>
                <a:lnTo>
                  <a:pt x="5486427" y="1752583"/>
                </a:lnTo>
                <a:lnTo>
                  <a:pt x="2482891" y="1752583"/>
                </a:lnTo>
                <a:lnTo>
                  <a:pt x="2482891" y="3671509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/>
          <a:p>
            <a:r>
              <a:rPr lang="en-US" sz="2800" dirty="0" smtClean="0"/>
              <a:t>Do any of the numbered angles in the diagram below form a linear pair? </a:t>
            </a:r>
          </a:p>
          <a:p>
            <a:r>
              <a:rPr lang="en-US" sz="2800" dirty="0" smtClean="0"/>
              <a:t>Which angles are vertical angles?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graphicFrame>
        <p:nvGraphicFramePr>
          <p:cNvPr id="4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780543"/>
              </p:ext>
            </p:extLst>
          </p:nvPr>
        </p:nvGraphicFramePr>
        <p:xfrm>
          <a:off x="6099175" y="1733550"/>
          <a:ext cx="2997200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2" name="Image" r:id="rId4" imgW="2996825" imgH="1980952" progId="">
                  <p:embed/>
                </p:oleObj>
              </mc:Choice>
              <mc:Fallback>
                <p:oleObj name="Image" r:id="rId4" imgW="2996825" imgH="198095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175" y="1733550"/>
                        <a:ext cx="2997200" cy="212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1.5 Describe Angle Pair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943350"/>
          </a:xfrm>
          <a:custGeom>
            <a:avLst/>
            <a:gdLst>
              <a:gd name="connsiteX0" fmla="*/ 0 w 8229600"/>
              <a:gd name="connsiteY0" fmla="*/ 0 h 5257800"/>
              <a:gd name="connsiteX1" fmla="*/ 8229600 w 8229600"/>
              <a:gd name="connsiteY1" fmla="*/ 0 h 5257800"/>
              <a:gd name="connsiteX2" fmla="*/ 5486427 w 8229600"/>
              <a:gd name="connsiteY2" fmla="*/ 1752583 h 5257800"/>
              <a:gd name="connsiteX3" fmla="*/ 2482891 w 8229600"/>
              <a:gd name="connsiteY3" fmla="*/ 1752583 h 5257800"/>
              <a:gd name="connsiteX4" fmla="*/ 2482891 w 8229600"/>
              <a:gd name="connsiteY4" fmla="*/ 3671509 h 5257800"/>
              <a:gd name="connsiteX5" fmla="*/ 0 w 8229600"/>
              <a:gd name="connsiteY5" fmla="*/ 5257800 h 5257800"/>
              <a:gd name="connsiteX6" fmla="*/ 0 w 8229600"/>
              <a:gd name="connsiteY6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29600" h="5257800">
                <a:moveTo>
                  <a:pt x="0" y="0"/>
                </a:moveTo>
                <a:lnTo>
                  <a:pt x="8229600" y="0"/>
                </a:lnTo>
                <a:lnTo>
                  <a:pt x="5486427" y="1752583"/>
                </a:lnTo>
                <a:lnTo>
                  <a:pt x="2482891" y="1752583"/>
                </a:lnTo>
                <a:lnTo>
                  <a:pt x="2482891" y="3671509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/>
          <a:p>
            <a:r>
              <a:rPr lang="en-US" dirty="0" smtClean="0"/>
              <a:t>Two angles form a linear pair. The measure of one angle is 3 times the measure of the other. Find the measure of each angle.</a:t>
            </a:r>
          </a:p>
        </p:txBody>
      </p:sp>
    </p:spTree>
    <p:extLst>
      <p:ext uri="{BB962C8B-B14F-4D97-AF65-F5344CB8AC3E}">
        <p14:creationId xmlns:p14="http://schemas.microsoft.com/office/powerpoint/2010/main" val="106859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1.5 Describe Angle Pair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Things you can assume in diagrams.</a:t>
            </a:r>
          </a:p>
          <a:p>
            <a:pPr lvl="1"/>
            <a:r>
              <a:rPr lang="en-US" dirty="0" smtClean="0"/>
              <a:t>Points are coplanar</a:t>
            </a:r>
          </a:p>
          <a:p>
            <a:pPr lvl="1"/>
            <a:r>
              <a:rPr lang="en-US" dirty="0" smtClean="0"/>
              <a:t>Intersections</a:t>
            </a:r>
          </a:p>
          <a:p>
            <a:pPr lvl="1"/>
            <a:r>
              <a:rPr lang="en-US" dirty="0" smtClean="0"/>
              <a:t>Lines are straight</a:t>
            </a:r>
          </a:p>
          <a:p>
            <a:pPr lvl="1"/>
            <a:r>
              <a:rPr lang="en-US" dirty="0" err="1" smtClean="0"/>
              <a:t>Betweenness</a:t>
            </a:r>
            <a:endParaRPr lang="en-US" dirty="0" smtClean="0"/>
          </a:p>
          <a:p>
            <a:r>
              <a:rPr lang="en-US" dirty="0" smtClean="0"/>
              <a:t>Things you cannot assume in diagrams</a:t>
            </a:r>
          </a:p>
          <a:p>
            <a:pPr lvl="1"/>
            <a:r>
              <a:rPr lang="en-US" dirty="0" smtClean="0"/>
              <a:t>Congruence unless stated</a:t>
            </a:r>
          </a:p>
          <a:p>
            <a:pPr lvl="1"/>
            <a:r>
              <a:rPr lang="en-US" dirty="0" smtClean="0"/>
              <a:t>Right angles unless stated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1.5 Describe Angle Pair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38 #4-28 even, 32-44 even, 54, 58, 60, 62 = 24 total</a:t>
            </a:r>
          </a:p>
          <a:p>
            <a:r>
              <a:rPr lang="en-US" i="1" dirty="0" smtClean="0"/>
              <a:t>Extra Credit  41 #2, 6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1.5 Grading and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pres?slideindex=1&amp;slidetitle="/>
              </a:rPr>
              <a:t>1.5 Answers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 action="ppaction://hlinkpres?slideindex=1&amp;slidetitle="/>
              </a:rPr>
              <a:t>1.5 Homework Quiz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1.1 Identify Points, Lines, and Planes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975105" y="1651358"/>
            <a:ext cx="2535936" cy="691793"/>
            <a:chOff x="1975105" y="2201810"/>
            <a:chExt cx="2535936" cy="922391"/>
          </a:xfrm>
        </p:grpSpPr>
        <p:sp>
          <p:nvSpPr>
            <p:cNvPr id="8" name="TextBox 7"/>
            <p:cNvSpPr txBox="1"/>
            <p:nvPr/>
          </p:nvSpPr>
          <p:spPr>
            <a:xfrm>
              <a:off x="1975105" y="2201810"/>
              <a:ext cx="2535936" cy="63664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2400" dirty="0" smtClean="0"/>
                <a:t>Undefined Term</a:t>
              </a:r>
              <a:endParaRPr lang="en-US" sz="2400" dirty="0"/>
            </a:p>
          </p:txBody>
        </p:sp>
        <p:cxnSp>
          <p:nvCxnSpPr>
            <p:cNvPr id="10" name="Straight Connector 9"/>
            <p:cNvCxnSpPr>
              <a:stCxn id="8" idx="2"/>
              <a:endCxn id="6" idx="0"/>
            </p:cNvCxnSpPr>
            <p:nvPr/>
          </p:nvCxnSpPr>
          <p:spPr>
            <a:xfrm rot="5400000">
              <a:off x="3100201" y="2981330"/>
              <a:ext cx="28574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877569" y="1257300"/>
            <a:ext cx="263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it?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291328" y="1257300"/>
            <a:ext cx="263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it like?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097283" y="4094513"/>
            <a:ext cx="487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is it named?</a:t>
            </a:r>
            <a:endParaRPr lang="en-US" sz="24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914400" y="3086101"/>
            <a:ext cx="2328674" cy="1025098"/>
            <a:chOff x="914400" y="4114801"/>
            <a:chExt cx="2328674" cy="13667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914400" y="4844949"/>
                  <a:ext cx="1600199" cy="636649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normAutofit/>
                </a:bodyPr>
                <a:lstStyle/>
                <a:p>
                  <a:r>
                    <a:rPr lang="en-US" sz="2400" dirty="0" smtClean="0"/>
                    <a:t>Plane </a:t>
                  </a:r>
                  <a14:m>
                    <m:oMath xmlns:m="http://schemas.openxmlformats.org/officeDocument/2006/math">
                      <m:r>
                        <a:rPr lang="en-US" sz="2400" b="1" i="1" dirty="0" smtClean="0">
                          <a:latin typeface="Cambria Math"/>
                        </a:rPr>
                        <m:t>𝓡</m:t>
                      </m:r>
                    </m:oMath>
                  </a14:m>
                  <a:endParaRPr lang="en-US" sz="2400" b="1" i="1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4844949"/>
                  <a:ext cx="1600199" cy="63664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Connector 20"/>
            <p:cNvCxnSpPr>
              <a:stCxn id="6" idx="2"/>
              <a:endCxn id="11" idx="0"/>
            </p:cNvCxnSpPr>
            <p:nvPr/>
          </p:nvCxnSpPr>
          <p:spPr>
            <a:xfrm rot="5400000">
              <a:off x="2113713" y="3715589"/>
              <a:ext cx="730149" cy="15285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2895600" y="3086100"/>
            <a:ext cx="1524000" cy="1048987"/>
            <a:chOff x="2895600" y="4114800"/>
            <a:chExt cx="1524000" cy="1398649"/>
          </a:xfrm>
        </p:grpSpPr>
        <p:sp>
          <p:nvSpPr>
            <p:cNvPr id="12" name="TextBox 11"/>
            <p:cNvSpPr txBox="1"/>
            <p:nvPr/>
          </p:nvSpPr>
          <p:spPr>
            <a:xfrm>
              <a:off x="2895600" y="4876800"/>
              <a:ext cx="1524000" cy="6366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2400" dirty="0" smtClean="0"/>
                <a:t>Plane </a:t>
              </a:r>
              <a:r>
                <a:rPr lang="en-US" sz="2400" i="1" dirty="0" smtClean="0"/>
                <a:t>ABC</a:t>
              </a:r>
              <a:endParaRPr lang="en-US" sz="2400" i="1" dirty="0"/>
            </a:p>
          </p:txBody>
        </p:sp>
        <p:cxnSp>
          <p:nvCxnSpPr>
            <p:cNvPr id="23" name="Straight Connector 22"/>
            <p:cNvCxnSpPr>
              <a:stCxn id="6" idx="2"/>
              <a:endCxn id="12" idx="0"/>
            </p:cNvCxnSpPr>
            <p:nvPr/>
          </p:nvCxnSpPr>
          <p:spPr>
            <a:xfrm rot="16200000" flipH="1">
              <a:off x="3069338" y="4288536"/>
              <a:ext cx="761999" cy="4145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511043" y="1651358"/>
            <a:ext cx="3218687" cy="1063267"/>
            <a:chOff x="4511041" y="2201810"/>
            <a:chExt cx="3218687" cy="1417690"/>
          </a:xfrm>
        </p:grpSpPr>
        <p:sp>
          <p:nvSpPr>
            <p:cNvPr id="16" name="TextBox 15"/>
            <p:cNvSpPr txBox="1"/>
            <p:nvPr/>
          </p:nvSpPr>
          <p:spPr>
            <a:xfrm>
              <a:off x="5681472" y="2201810"/>
              <a:ext cx="2048256" cy="63664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2400" dirty="0" smtClean="0"/>
                <a:t>No Thickness</a:t>
              </a:r>
              <a:endParaRPr lang="en-US" sz="2400" dirty="0"/>
            </a:p>
          </p:txBody>
        </p:sp>
        <p:cxnSp>
          <p:nvCxnSpPr>
            <p:cNvPr id="27" name="Straight Connector 26"/>
            <p:cNvCxnSpPr>
              <a:stCxn id="6" idx="3"/>
              <a:endCxn id="16" idx="1"/>
            </p:cNvCxnSpPr>
            <p:nvPr/>
          </p:nvCxnSpPr>
          <p:spPr>
            <a:xfrm flipV="1">
              <a:off x="4511041" y="2520135"/>
              <a:ext cx="1170431" cy="109936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511043" y="2281850"/>
            <a:ext cx="3218687" cy="461352"/>
            <a:chOff x="4511041" y="3042465"/>
            <a:chExt cx="3218687" cy="615135"/>
          </a:xfrm>
        </p:grpSpPr>
        <p:sp>
          <p:nvSpPr>
            <p:cNvPr id="15" name="TextBox 14"/>
            <p:cNvSpPr txBox="1"/>
            <p:nvPr/>
          </p:nvSpPr>
          <p:spPr>
            <a:xfrm>
              <a:off x="5681472" y="3042465"/>
              <a:ext cx="2048256" cy="61513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62500" lnSpcReduction="20000"/>
            </a:bodyPr>
            <a:lstStyle/>
            <a:p>
              <a:r>
                <a:rPr lang="en-US" sz="2400" dirty="0" smtClean="0"/>
                <a:t>Goes forever in both directions</a:t>
              </a:r>
              <a:endParaRPr lang="en-US" sz="2400" dirty="0"/>
            </a:p>
          </p:txBody>
        </p:sp>
        <p:cxnSp>
          <p:nvCxnSpPr>
            <p:cNvPr id="29" name="Straight Connector 28"/>
            <p:cNvCxnSpPr>
              <a:stCxn id="6" idx="3"/>
              <a:endCxn id="15" idx="1"/>
            </p:cNvCxnSpPr>
            <p:nvPr/>
          </p:nvCxnSpPr>
          <p:spPr>
            <a:xfrm flipV="1">
              <a:off x="4511041" y="3350033"/>
              <a:ext cx="1170431" cy="2694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975107" y="2343152"/>
            <a:ext cx="2749295" cy="748470"/>
            <a:chOff x="1975105" y="3124202"/>
            <a:chExt cx="2749295" cy="997960"/>
          </a:xfrm>
        </p:grpSpPr>
        <p:sp>
          <p:nvSpPr>
            <p:cNvPr id="50" name="Parallelogram 49"/>
            <p:cNvSpPr/>
            <p:nvPr/>
          </p:nvSpPr>
          <p:spPr>
            <a:xfrm>
              <a:off x="2971800" y="3200400"/>
              <a:ext cx="1447800" cy="762000"/>
            </a:xfrm>
            <a:prstGeom prst="parallelogram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75105" y="3124202"/>
              <a:ext cx="2535936" cy="9906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rmAutofit fontScale="92500" lnSpcReduction="10000"/>
            </a:bodyPr>
            <a:lstStyle/>
            <a:p>
              <a:r>
                <a:rPr lang="en-US" sz="2400" dirty="0" smtClean="0"/>
                <a:t>Plane       •          •</a:t>
              </a:r>
            </a:p>
            <a:p>
              <a:r>
                <a:rPr lang="en-US" sz="2400" dirty="0" smtClean="0"/>
                <a:t> 	       •</a:t>
              </a: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048000" y="3178314"/>
                  <a:ext cx="1676400" cy="9438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/>
                    <a:t>    </a:t>
                  </a:r>
                  <a:r>
                    <a:rPr lang="en-US" sz="2000" i="1" dirty="0" smtClean="0"/>
                    <a:t>A            B</a:t>
                  </a:r>
                </a:p>
                <a:p>
                  <a14:m>
                    <m:oMath xmlns:m="http://schemas.openxmlformats.org/officeDocument/2006/math">
                      <m:r>
                        <a:rPr lang="en-US" sz="2000" b="1" i="1" dirty="0" smtClean="0">
                          <a:latin typeface="Cambria Math"/>
                        </a:rPr>
                        <m:t>𝓡</m:t>
                      </m:r>
                    </m:oMath>
                  </a14:m>
                  <a:r>
                    <a:rPr lang="en-US" sz="2000" i="1" dirty="0" smtClean="0"/>
                    <a:t>      C    </a:t>
                  </a:r>
                  <a:endParaRPr lang="en-US" sz="2000" i="1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0" y="3178314"/>
                  <a:ext cx="1676400" cy="70788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4274" b="-136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4511043" y="2714626"/>
            <a:ext cx="3214115" cy="661376"/>
            <a:chOff x="4511041" y="3619501"/>
            <a:chExt cx="3214115" cy="881834"/>
          </a:xfrm>
        </p:grpSpPr>
        <p:sp>
          <p:nvSpPr>
            <p:cNvPr id="31" name="TextBox 30"/>
            <p:cNvSpPr txBox="1"/>
            <p:nvPr/>
          </p:nvSpPr>
          <p:spPr>
            <a:xfrm>
              <a:off x="5676900" y="3886200"/>
              <a:ext cx="2048256" cy="61513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2400" dirty="0" smtClean="0"/>
                <a:t>2 Dimensions</a:t>
              </a:r>
              <a:endParaRPr lang="en-US" sz="2400" dirty="0"/>
            </a:p>
          </p:txBody>
        </p:sp>
        <p:cxnSp>
          <p:nvCxnSpPr>
            <p:cNvPr id="34" name="Straight Connector 33"/>
            <p:cNvCxnSpPr>
              <a:stCxn id="6" idx="3"/>
              <a:endCxn id="31" idx="1"/>
            </p:cNvCxnSpPr>
            <p:nvPr/>
          </p:nvCxnSpPr>
          <p:spPr>
            <a:xfrm>
              <a:off x="4511041" y="3619501"/>
              <a:ext cx="1165859" cy="57426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5181600" y="3657599"/>
            <a:ext cx="3810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Through any three  </a:t>
            </a:r>
            <a:r>
              <a:rPr lang="en-US" sz="2400" dirty="0" err="1" smtClean="0"/>
              <a:t>noncollinear</a:t>
            </a:r>
            <a:r>
              <a:rPr lang="en-US" sz="2400" dirty="0" smtClean="0"/>
              <a:t> points, there is exactly one plane.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3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1.6 Classify Polygons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75105" y="2439472"/>
            <a:ext cx="2535936" cy="4774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r>
              <a:rPr lang="en-US" sz="2400" dirty="0" smtClean="0"/>
              <a:t>Polygon</a:t>
            </a:r>
            <a:endParaRPr lang="en-US" sz="2400" dirty="0"/>
          </a:p>
        </p:txBody>
      </p:sp>
      <p:grpSp>
        <p:nvGrpSpPr>
          <p:cNvPr id="63" name="Group 62"/>
          <p:cNvGrpSpPr/>
          <p:nvPr/>
        </p:nvGrpSpPr>
        <p:grpSpPr>
          <a:xfrm>
            <a:off x="1975105" y="1651357"/>
            <a:ext cx="2535936" cy="788114"/>
            <a:chOff x="1975105" y="2201809"/>
            <a:chExt cx="2535936" cy="1050818"/>
          </a:xfrm>
        </p:grpSpPr>
        <p:sp>
          <p:nvSpPr>
            <p:cNvPr id="9" name="TextBox 8"/>
            <p:cNvSpPr txBox="1"/>
            <p:nvPr/>
          </p:nvSpPr>
          <p:spPr>
            <a:xfrm>
              <a:off x="1975105" y="2201809"/>
              <a:ext cx="2535936" cy="63664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2400" dirty="0" smtClean="0"/>
                <a:t>Shape</a:t>
              </a:r>
              <a:endParaRPr lang="en-US" sz="2400" dirty="0"/>
            </a:p>
          </p:txBody>
        </p:sp>
        <p:cxnSp>
          <p:nvCxnSpPr>
            <p:cNvPr id="10" name="Straight Connector 9"/>
            <p:cNvCxnSpPr>
              <a:stCxn id="9" idx="2"/>
              <a:endCxn id="8" idx="0"/>
            </p:cNvCxnSpPr>
            <p:nvPr/>
          </p:nvCxnSpPr>
          <p:spPr>
            <a:xfrm rot="5400000">
              <a:off x="3035989" y="3045542"/>
              <a:ext cx="41417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877569" y="1257300"/>
            <a:ext cx="263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it?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291329" y="1257300"/>
            <a:ext cx="263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it like?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097281" y="4094512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are examples?</a:t>
            </a:r>
            <a:endParaRPr lang="en-US" sz="2400" dirty="0"/>
          </a:p>
        </p:txBody>
      </p:sp>
      <p:grpSp>
        <p:nvGrpSpPr>
          <p:cNvPr id="64" name="Group 63"/>
          <p:cNvGrpSpPr/>
          <p:nvPr/>
        </p:nvGrpSpPr>
        <p:grpSpPr>
          <a:xfrm>
            <a:off x="4511043" y="1600200"/>
            <a:ext cx="3252215" cy="1078016"/>
            <a:chOff x="4511041" y="2133600"/>
            <a:chExt cx="3252215" cy="1437354"/>
          </a:xfrm>
        </p:grpSpPr>
        <p:sp>
          <p:nvSpPr>
            <p:cNvPr id="11" name="TextBox 10"/>
            <p:cNvSpPr txBox="1"/>
            <p:nvPr/>
          </p:nvSpPr>
          <p:spPr>
            <a:xfrm>
              <a:off x="5715000" y="2133600"/>
              <a:ext cx="2048256" cy="99059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92500" lnSpcReduction="10000"/>
            </a:bodyPr>
            <a:lstStyle/>
            <a:p>
              <a:r>
                <a:rPr lang="en-US" sz="2400" b="1" dirty="0" smtClean="0"/>
                <a:t>Sides</a:t>
              </a:r>
              <a:r>
                <a:rPr lang="en-US" sz="2400" dirty="0" smtClean="0"/>
                <a:t> are </a:t>
              </a:r>
              <a:r>
                <a:rPr lang="en-US" sz="2400" u="sng" dirty="0" smtClean="0"/>
                <a:t>straight</a:t>
              </a:r>
              <a:r>
                <a:rPr lang="en-US" sz="2400" dirty="0" smtClean="0"/>
                <a:t> lines</a:t>
              </a:r>
              <a:endParaRPr lang="en-US" sz="2400" b="1" u="sng" dirty="0"/>
            </a:p>
          </p:txBody>
        </p:sp>
        <p:cxnSp>
          <p:nvCxnSpPr>
            <p:cNvPr id="15" name="Straight Connector 14"/>
            <p:cNvCxnSpPr>
              <a:stCxn id="8" idx="3"/>
              <a:endCxn id="11" idx="1"/>
            </p:cNvCxnSpPr>
            <p:nvPr/>
          </p:nvCxnSpPr>
          <p:spPr>
            <a:xfrm flipV="1">
              <a:off x="4511041" y="2628900"/>
              <a:ext cx="1203959" cy="94205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4511043" y="2457450"/>
            <a:ext cx="3252215" cy="800100"/>
            <a:chOff x="4511041" y="3276600"/>
            <a:chExt cx="3252215" cy="1066800"/>
          </a:xfrm>
        </p:grpSpPr>
        <p:sp>
          <p:nvSpPr>
            <p:cNvPr id="6" name="TextBox 5"/>
            <p:cNvSpPr txBox="1"/>
            <p:nvPr/>
          </p:nvSpPr>
          <p:spPr>
            <a:xfrm>
              <a:off x="5715000" y="3276600"/>
              <a:ext cx="2048256" cy="1066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85000" lnSpcReduction="10000"/>
            </a:bodyPr>
            <a:lstStyle/>
            <a:p>
              <a:r>
                <a:rPr lang="en-US" sz="2400" dirty="0" smtClean="0">
                  <a:sym typeface="Symbol"/>
                </a:rPr>
                <a:t>Sides only intersect at ends</a:t>
              </a:r>
              <a:endParaRPr lang="en-US" sz="2400" dirty="0"/>
            </a:p>
          </p:txBody>
        </p:sp>
        <p:cxnSp>
          <p:nvCxnSpPr>
            <p:cNvPr id="7" name="Straight Connector 6"/>
            <p:cNvCxnSpPr>
              <a:stCxn id="8" idx="3"/>
              <a:endCxn id="6" idx="1"/>
            </p:cNvCxnSpPr>
            <p:nvPr/>
          </p:nvCxnSpPr>
          <p:spPr>
            <a:xfrm>
              <a:off x="4511041" y="3570954"/>
              <a:ext cx="1203959" cy="2390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4511043" y="2678216"/>
            <a:ext cx="3252215" cy="1493735"/>
            <a:chOff x="4511041" y="3570953"/>
            <a:chExt cx="3252215" cy="1991647"/>
          </a:xfrm>
        </p:grpSpPr>
        <p:sp>
          <p:nvSpPr>
            <p:cNvPr id="23" name="TextBox 22"/>
            <p:cNvSpPr txBox="1"/>
            <p:nvPr/>
          </p:nvSpPr>
          <p:spPr>
            <a:xfrm>
              <a:off x="5715000" y="5181600"/>
              <a:ext cx="2048256" cy="381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62500" lnSpcReduction="20000"/>
            </a:bodyPr>
            <a:lstStyle/>
            <a:p>
              <a:r>
                <a:rPr lang="en-US" sz="2400" dirty="0" smtClean="0">
                  <a:sym typeface="Symbol"/>
                </a:rPr>
                <a:t>No curves</a:t>
              </a:r>
              <a:endParaRPr lang="en-US" sz="2400" dirty="0"/>
            </a:p>
          </p:txBody>
        </p:sp>
        <p:cxnSp>
          <p:nvCxnSpPr>
            <p:cNvPr id="24" name="Straight Connector 23"/>
            <p:cNvCxnSpPr>
              <a:stCxn id="8" idx="3"/>
              <a:endCxn id="23" idx="1"/>
            </p:cNvCxnSpPr>
            <p:nvPr/>
          </p:nvCxnSpPr>
          <p:spPr>
            <a:xfrm>
              <a:off x="4511041" y="3570953"/>
              <a:ext cx="1203959" cy="180114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4511043" y="2678216"/>
            <a:ext cx="3252215" cy="1036535"/>
            <a:chOff x="4511041" y="3570953"/>
            <a:chExt cx="3252215" cy="1382047"/>
          </a:xfrm>
        </p:grpSpPr>
        <p:sp>
          <p:nvSpPr>
            <p:cNvPr id="33" name="TextBox 32"/>
            <p:cNvSpPr txBox="1"/>
            <p:nvPr/>
          </p:nvSpPr>
          <p:spPr>
            <a:xfrm>
              <a:off x="5715000" y="4572000"/>
              <a:ext cx="2048256" cy="381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62500" lnSpcReduction="20000"/>
            </a:bodyPr>
            <a:lstStyle/>
            <a:p>
              <a:r>
                <a:rPr lang="en-US" sz="2400" dirty="0" smtClean="0">
                  <a:sym typeface="Symbol"/>
                </a:rPr>
                <a:t>Closed shape</a:t>
              </a:r>
              <a:endParaRPr lang="en-US" sz="2400" dirty="0"/>
            </a:p>
          </p:txBody>
        </p:sp>
        <p:cxnSp>
          <p:nvCxnSpPr>
            <p:cNvPr id="34" name="Straight Connector 33"/>
            <p:cNvCxnSpPr>
              <a:stCxn id="8" idx="3"/>
              <a:endCxn id="33" idx="1"/>
            </p:cNvCxnSpPr>
            <p:nvPr/>
          </p:nvCxnSpPr>
          <p:spPr>
            <a:xfrm>
              <a:off x="4511041" y="3570953"/>
              <a:ext cx="1203959" cy="119154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685800" y="2916958"/>
            <a:ext cx="2557274" cy="1160979"/>
            <a:chOff x="685800" y="3889277"/>
            <a:chExt cx="2557274" cy="1547972"/>
          </a:xfrm>
        </p:grpSpPr>
        <p:cxnSp>
          <p:nvCxnSpPr>
            <p:cNvPr id="18" name="Straight Connector 17"/>
            <p:cNvCxnSpPr>
              <a:stCxn id="8" idx="2"/>
              <a:endCxn id="20" idx="0"/>
            </p:cNvCxnSpPr>
            <p:nvPr/>
          </p:nvCxnSpPr>
          <p:spPr>
            <a:xfrm rot="5400000">
              <a:off x="1832626" y="3237752"/>
              <a:ext cx="758923" cy="20619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85800" y="4648200"/>
              <a:ext cx="990600" cy="7890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endParaRPr lang="en-US" sz="2400" dirty="0"/>
            </a:p>
          </p:txBody>
        </p:sp>
        <p:sp>
          <p:nvSpPr>
            <p:cNvPr id="44" name="Regular Pentagon 43"/>
            <p:cNvSpPr/>
            <p:nvPr/>
          </p:nvSpPr>
          <p:spPr>
            <a:xfrm>
              <a:off x="838200" y="4800600"/>
              <a:ext cx="685800" cy="533400"/>
            </a:xfrm>
            <a:prstGeom prst="pentagon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905000" y="2916958"/>
            <a:ext cx="1338074" cy="1160979"/>
            <a:chOff x="1905000" y="3889277"/>
            <a:chExt cx="1338074" cy="1547972"/>
          </a:xfrm>
        </p:grpSpPr>
        <p:cxnSp>
          <p:nvCxnSpPr>
            <p:cNvPr id="37" name="Straight Connector 36"/>
            <p:cNvCxnSpPr>
              <a:stCxn id="8" idx="2"/>
              <a:endCxn id="38" idx="0"/>
            </p:cNvCxnSpPr>
            <p:nvPr/>
          </p:nvCxnSpPr>
          <p:spPr>
            <a:xfrm rot="5400000">
              <a:off x="2442226" y="3847352"/>
              <a:ext cx="758923" cy="8427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905000" y="4648200"/>
              <a:ext cx="990600" cy="7890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endParaRPr lang="en-US" sz="2400" dirty="0"/>
            </a:p>
          </p:txBody>
        </p:sp>
        <p:sp>
          <p:nvSpPr>
            <p:cNvPr id="45" name="L-Shape 44"/>
            <p:cNvSpPr/>
            <p:nvPr/>
          </p:nvSpPr>
          <p:spPr>
            <a:xfrm>
              <a:off x="2133600" y="4800600"/>
              <a:ext cx="609600" cy="533400"/>
            </a:xfrm>
            <a:prstGeom prst="corner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048000" y="2916958"/>
            <a:ext cx="990600" cy="1160980"/>
            <a:chOff x="3048000" y="3889276"/>
            <a:chExt cx="990600" cy="1547973"/>
          </a:xfrm>
        </p:grpSpPr>
        <p:cxnSp>
          <p:nvCxnSpPr>
            <p:cNvPr id="41" name="Straight Connector 40"/>
            <p:cNvCxnSpPr>
              <a:stCxn id="8" idx="2"/>
              <a:endCxn id="42" idx="0"/>
            </p:cNvCxnSpPr>
            <p:nvPr/>
          </p:nvCxnSpPr>
          <p:spPr>
            <a:xfrm rot="16200000" flipH="1">
              <a:off x="3013725" y="4118624"/>
              <a:ext cx="758923" cy="3002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048000" y="4648200"/>
              <a:ext cx="990600" cy="7890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endParaRPr lang="en-US" sz="2400" dirty="0"/>
            </a:p>
          </p:txBody>
        </p:sp>
        <p:sp>
          <p:nvSpPr>
            <p:cNvPr id="46" name="Flowchart: Delay 45"/>
            <p:cNvSpPr/>
            <p:nvPr/>
          </p:nvSpPr>
          <p:spPr>
            <a:xfrm>
              <a:off x="3200400" y="4800600"/>
              <a:ext cx="609600" cy="533400"/>
            </a:xfrm>
            <a:prstGeom prst="flowChartDelay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243075" y="2916958"/>
            <a:ext cx="2014727" cy="1160980"/>
            <a:chOff x="3243073" y="3889276"/>
            <a:chExt cx="2014727" cy="1547973"/>
          </a:xfrm>
        </p:grpSpPr>
        <p:sp>
          <p:nvSpPr>
            <p:cNvPr id="16" name="TextBox 15"/>
            <p:cNvSpPr txBox="1"/>
            <p:nvPr/>
          </p:nvSpPr>
          <p:spPr>
            <a:xfrm>
              <a:off x="4267200" y="4648200"/>
              <a:ext cx="990600" cy="7890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endParaRPr lang="en-US" sz="2400" dirty="0"/>
            </a:p>
          </p:txBody>
        </p:sp>
        <p:cxnSp>
          <p:nvCxnSpPr>
            <p:cNvPr id="17" name="Straight Connector 16"/>
            <p:cNvCxnSpPr>
              <a:stCxn id="8" idx="2"/>
              <a:endCxn id="16" idx="0"/>
            </p:cNvCxnSpPr>
            <p:nvPr/>
          </p:nvCxnSpPr>
          <p:spPr>
            <a:xfrm rot="16200000" flipH="1">
              <a:off x="3623325" y="3509024"/>
              <a:ext cx="758923" cy="15194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/>
            <p:cNvGrpSpPr/>
            <p:nvPr/>
          </p:nvGrpSpPr>
          <p:grpSpPr>
            <a:xfrm>
              <a:off x="4419600" y="4800600"/>
              <a:ext cx="609600" cy="381000"/>
              <a:chOff x="4419600" y="4800600"/>
              <a:chExt cx="609600" cy="38100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4419600" y="4800600"/>
                <a:ext cx="3810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4724400" y="4876800"/>
                <a:ext cx="381000" cy="228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0800000">
                <a:off x="4648200" y="5181600"/>
                <a:ext cx="381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Group 58"/>
          <p:cNvGrpSpPr/>
          <p:nvPr/>
        </p:nvGrpSpPr>
        <p:grpSpPr>
          <a:xfrm>
            <a:off x="2895600" y="3371850"/>
            <a:ext cx="1295400" cy="857250"/>
            <a:chOff x="2895600" y="4495800"/>
            <a:chExt cx="1295400" cy="1143000"/>
          </a:xfrm>
        </p:grpSpPr>
        <p:cxnSp>
          <p:nvCxnSpPr>
            <p:cNvPr id="56" name="Straight Connector 55"/>
            <p:cNvCxnSpPr/>
            <p:nvPr/>
          </p:nvCxnSpPr>
          <p:spPr>
            <a:xfrm rot="10800000" flipV="1">
              <a:off x="2895600" y="4495800"/>
              <a:ext cx="1219200" cy="11430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971800" y="4495800"/>
              <a:ext cx="1219200" cy="11430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4114800" y="3371850"/>
            <a:ext cx="1295400" cy="857250"/>
            <a:chOff x="2895600" y="4495800"/>
            <a:chExt cx="1295400" cy="1143000"/>
          </a:xfrm>
        </p:grpSpPr>
        <p:cxnSp>
          <p:nvCxnSpPr>
            <p:cNvPr id="61" name="Straight Connector 60"/>
            <p:cNvCxnSpPr/>
            <p:nvPr/>
          </p:nvCxnSpPr>
          <p:spPr>
            <a:xfrm rot="10800000" flipV="1">
              <a:off x="2895600" y="4495800"/>
              <a:ext cx="1219200" cy="11430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2971800" y="4495800"/>
              <a:ext cx="1219200" cy="11430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7696200" y="0"/>
            <a:ext cx="1447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happens when you leave the door of the birdcage </a:t>
            </a:r>
            <a:r>
              <a:rPr lang="en-US" dirty="0" smtClean="0"/>
              <a:t>open?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/>
      <p:bldP spid="1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1.6 Classify Polygons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57200" y="1028700"/>
            <a:ext cx="6096000" cy="1771650"/>
            <a:chOff x="457200" y="1371600"/>
            <a:chExt cx="6096000" cy="2362199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1371600"/>
              <a:ext cx="2895600" cy="7797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Convex</a:t>
              </a:r>
              <a:endParaRPr lang="en-US" sz="32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19200" y="2133361"/>
              <a:ext cx="5334000" cy="16004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All angles poke out of shape.</a:t>
              </a:r>
            </a:p>
            <a:p>
              <a:r>
                <a:rPr lang="en-US" sz="2400" dirty="0" smtClean="0"/>
                <a:t>A line containing a side does NOT go through the middle of the shape.</a:t>
              </a:r>
              <a:endParaRPr lang="en-US" sz="2400" dirty="0"/>
            </a:p>
          </p:txBody>
        </p:sp>
      </p:grpSp>
      <p:sp>
        <p:nvSpPr>
          <p:cNvPr id="7" name="Regular Pentagon 6"/>
          <p:cNvSpPr/>
          <p:nvPr/>
        </p:nvSpPr>
        <p:spPr>
          <a:xfrm>
            <a:off x="6858000" y="1085850"/>
            <a:ext cx="1066800" cy="742950"/>
          </a:xfrm>
          <a:prstGeom prst="pen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7543800" y="2743200"/>
            <a:ext cx="1295400" cy="742950"/>
          </a:xfrm>
          <a:prstGeom prst="parallelogram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>
            <a:off x="6858000" y="2114550"/>
            <a:ext cx="990600" cy="514350"/>
          </a:xfrm>
          <a:prstGeom prst="trapezoi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ard 9"/>
          <p:cNvSpPr/>
          <p:nvPr/>
        </p:nvSpPr>
        <p:spPr>
          <a:xfrm>
            <a:off x="7924800" y="1771650"/>
            <a:ext cx="1066800" cy="571500"/>
          </a:xfrm>
          <a:prstGeom prst="flowChartPunchedCar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57200" y="2800351"/>
            <a:ext cx="6096000" cy="1030578"/>
            <a:chOff x="457200" y="1371600"/>
            <a:chExt cx="6096000" cy="1374101"/>
          </a:xfrm>
        </p:grpSpPr>
        <p:sp>
          <p:nvSpPr>
            <p:cNvPr id="12" name="TextBox 11"/>
            <p:cNvSpPr txBox="1"/>
            <p:nvPr/>
          </p:nvSpPr>
          <p:spPr>
            <a:xfrm>
              <a:off x="457200" y="1371600"/>
              <a:ext cx="2895600" cy="7797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Concave</a:t>
              </a:r>
              <a:endParaRPr lang="en-US" sz="3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200" y="2130149"/>
              <a:ext cx="5334000" cy="61555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Not convex.  (There’s a “cave”.)</a:t>
              </a:r>
              <a:endParaRPr lang="en-US" sz="2400" dirty="0"/>
            </a:p>
          </p:txBody>
        </p:sp>
      </p:grpSp>
      <p:sp>
        <p:nvSpPr>
          <p:cNvPr id="14" name="L-Shape 13"/>
          <p:cNvSpPr/>
          <p:nvPr/>
        </p:nvSpPr>
        <p:spPr>
          <a:xfrm>
            <a:off x="914400" y="3886200"/>
            <a:ext cx="1371600" cy="857250"/>
          </a:xfrm>
          <a:prstGeom prst="corne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Callout 14"/>
          <p:cNvSpPr/>
          <p:nvPr/>
        </p:nvSpPr>
        <p:spPr>
          <a:xfrm>
            <a:off x="2743200" y="3943350"/>
            <a:ext cx="1143000" cy="800100"/>
          </a:xfrm>
          <a:prstGeom prst="right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ross 15"/>
          <p:cNvSpPr/>
          <p:nvPr/>
        </p:nvSpPr>
        <p:spPr>
          <a:xfrm>
            <a:off x="4724400" y="3886200"/>
            <a:ext cx="1066800" cy="857250"/>
          </a:xfrm>
          <a:prstGeom prst="plus">
            <a:avLst>
              <a:gd name="adj" fmla="val 3392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hevron 16"/>
          <p:cNvSpPr/>
          <p:nvPr/>
        </p:nvSpPr>
        <p:spPr>
          <a:xfrm>
            <a:off x="6477000" y="3943350"/>
            <a:ext cx="1066800" cy="571500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1.6 Classify Polygons</a:t>
            </a:r>
            <a:endParaRPr lang="en-US" dirty="0"/>
          </a:p>
        </p:txBody>
      </p:sp>
      <p:grpSp>
        <p:nvGrpSpPr>
          <p:cNvPr id="3" name="Group 5"/>
          <p:cNvGrpSpPr/>
          <p:nvPr/>
        </p:nvGrpSpPr>
        <p:grpSpPr>
          <a:xfrm>
            <a:off x="457200" y="1028700"/>
            <a:ext cx="6096000" cy="1085850"/>
            <a:chOff x="457200" y="1371600"/>
            <a:chExt cx="6096000" cy="1447800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1371600"/>
              <a:ext cx="2895600" cy="7797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Equilateral</a:t>
              </a:r>
              <a:endParaRPr lang="en-US" sz="32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19200" y="2121773"/>
              <a:ext cx="5334000" cy="69762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All sides are the same length</a:t>
              </a:r>
              <a:endParaRPr lang="en-US" sz="2800" dirty="0"/>
            </a:p>
          </p:txBody>
        </p:sp>
      </p:grpSp>
      <p:grpSp>
        <p:nvGrpSpPr>
          <p:cNvPr id="6" name="Group 10"/>
          <p:cNvGrpSpPr/>
          <p:nvPr/>
        </p:nvGrpSpPr>
        <p:grpSpPr>
          <a:xfrm>
            <a:off x="457200" y="2807985"/>
            <a:ext cx="6096000" cy="1059165"/>
            <a:chOff x="457200" y="1371600"/>
            <a:chExt cx="6096000" cy="1412221"/>
          </a:xfrm>
        </p:grpSpPr>
        <p:sp>
          <p:nvSpPr>
            <p:cNvPr id="12" name="TextBox 11"/>
            <p:cNvSpPr txBox="1"/>
            <p:nvPr/>
          </p:nvSpPr>
          <p:spPr>
            <a:xfrm>
              <a:off x="457200" y="1371600"/>
              <a:ext cx="2895600" cy="7797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Equiangular</a:t>
              </a:r>
              <a:endParaRPr lang="en-US" sz="3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200" y="2086194"/>
              <a:ext cx="5334000" cy="69762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All angles are the same measure</a:t>
              </a:r>
              <a:endParaRPr lang="en-US" sz="28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552702" y="3695700"/>
            <a:ext cx="2508907" cy="1238250"/>
            <a:chOff x="2552700" y="5105400"/>
            <a:chExt cx="2508907" cy="1295400"/>
          </a:xfrm>
        </p:grpSpPr>
        <p:sp>
          <p:nvSpPr>
            <p:cNvPr id="23" name="Hexagon 22"/>
            <p:cNvSpPr/>
            <p:nvPr/>
          </p:nvSpPr>
          <p:spPr>
            <a:xfrm>
              <a:off x="2819400" y="5334000"/>
              <a:ext cx="1981200" cy="838200"/>
            </a:xfrm>
            <a:prstGeom prst="hexag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2552700" y="5105400"/>
              <a:ext cx="2508907" cy="1295400"/>
              <a:chOff x="2552700" y="5105400"/>
              <a:chExt cx="2508907" cy="1295400"/>
            </a:xfrm>
          </p:grpSpPr>
          <p:sp>
            <p:nvSpPr>
              <p:cNvPr id="34" name="Arc 33"/>
              <p:cNvSpPr/>
              <p:nvPr/>
            </p:nvSpPr>
            <p:spPr>
              <a:xfrm flipH="1">
                <a:off x="4419600" y="5105400"/>
                <a:ext cx="438150" cy="381000"/>
              </a:xfrm>
              <a:prstGeom prst="arc">
                <a:avLst>
                  <a:gd name="adj1" fmla="val 671320"/>
                  <a:gd name="adj2" fmla="val 5973721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Arc 34"/>
              <p:cNvSpPr/>
              <p:nvPr/>
            </p:nvSpPr>
            <p:spPr>
              <a:xfrm flipH="1" flipV="1">
                <a:off x="4419600" y="6019800"/>
                <a:ext cx="438150" cy="381000"/>
              </a:xfrm>
              <a:prstGeom prst="arc">
                <a:avLst>
                  <a:gd name="adj1" fmla="val 671320"/>
                  <a:gd name="adj2" fmla="val 5973721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 flipV="1">
                <a:off x="2767018" y="6019800"/>
                <a:ext cx="438150" cy="381000"/>
              </a:xfrm>
              <a:prstGeom prst="arc">
                <a:avLst>
                  <a:gd name="adj1" fmla="val 671320"/>
                  <a:gd name="adj2" fmla="val 5973721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Arc 36"/>
              <p:cNvSpPr/>
              <p:nvPr/>
            </p:nvSpPr>
            <p:spPr>
              <a:xfrm>
                <a:off x="2764629" y="5105400"/>
                <a:ext cx="438150" cy="381000"/>
              </a:xfrm>
              <a:prstGeom prst="arc">
                <a:avLst>
                  <a:gd name="adj1" fmla="val 671320"/>
                  <a:gd name="adj2" fmla="val 5973721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Arc 38"/>
              <p:cNvSpPr/>
              <p:nvPr/>
            </p:nvSpPr>
            <p:spPr>
              <a:xfrm rot="18222737">
                <a:off x="2524125" y="5568950"/>
                <a:ext cx="438150" cy="381000"/>
              </a:xfrm>
              <a:prstGeom prst="arc">
                <a:avLst>
                  <a:gd name="adj1" fmla="val 671320"/>
                  <a:gd name="adj2" fmla="val 5973721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Arc 39"/>
              <p:cNvSpPr/>
              <p:nvPr/>
            </p:nvSpPr>
            <p:spPr>
              <a:xfrm rot="3377263" flipH="1">
                <a:off x="4652032" y="5561642"/>
                <a:ext cx="438150" cy="381000"/>
              </a:xfrm>
              <a:prstGeom prst="arc">
                <a:avLst>
                  <a:gd name="adj1" fmla="val 671320"/>
                  <a:gd name="adj2" fmla="val 5973721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5340350" y="3486150"/>
            <a:ext cx="1593850" cy="1290638"/>
            <a:chOff x="5340350" y="4953000"/>
            <a:chExt cx="1593850" cy="1416050"/>
          </a:xfrm>
        </p:grpSpPr>
        <p:sp>
          <p:nvSpPr>
            <p:cNvPr id="24" name="Isosceles Triangle 23"/>
            <p:cNvSpPr/>
            <p:nvPr/>
          </p:nvSpPr>
          <p:spPr>
            <a:xfrm>
              <a:off x="5486400" y="5105400"/>
              <a:ext cx="1295400" cy="1116724"/>
            </a:xfrm>
            <a:prstGeom prst="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Arc 42"/>
            <p:cNvSpPr/>
            <p:nvPr/>
          </p:nvSpPr>
          <p:spPr>
            <a:xfrm>
              <a:off x="5340350" y="6064250"/>
              <a:ext cx="304800" cy="304800"/>
            </a:xfrm>
            <a:prstGeom prst="arc">
              <a:avLst>
                <a:gd name="adj1" fmla="val 18045763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Arc 43"/>
            <p:cNvSpPr/>
            <p:nvPr/>
          </p:nvSpPr>
          <p:spPr>
            <a:xfrm flipH="1">
              <a:off x="6629400" y="6064250"/>
              <a:ext cx="304800" cy="304800"/>
            </a:xfrm>
            <a:prstGeom prst="arc">
              <a:avLst>
                <a:gd name="adj1" fmla="val 18045763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rc 44"/>
            <p:cNvSpPr/>
            <p:nvPr/>
          </p:nvSpPr>
          <p:spPr>
            <a:xfrm flipH="1">
              <a:off x="5981700" y="4953000"/>
              <a:ext cx="304800" cy="304800"/>
            </a:xfrm>
            <a:prstGeom prst="arc">
              <a:avLst>
                <a:gd name="adj1" fmla="val 3396147"/>
                <a:gd name="adj2" fmla="val 712235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09602" y="3911820"/>
            <a:ext cx="1527175" cy="895350"/>
            <a:chOff x="606425" y="5334000"/>
            <a:chExt cx="1527175" cy="914400"/>
          </a:xfrm>
        </p:grpSpPr>
        <p:sp>
          <p:nvSpPr>
            <p:cNvPr id="22" name="Rectangle 21"/>
            <p:cNvSpPr/>
            <p:nvPr/>
          </p:nvSpPr>
          <p:spPr>
            <a:xfrm>
              <a:off x="609600" y="5334000"/>
              <a:ext cx="1524000" cy="9144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609600" y="5334000"/>
              <a:ext cx="76200" cy="76200"/>
              <a:chOff x="609600" y="5334000"/>
              <a:chExt cx="76200" cy="76200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609600" y="5410200"/>
                <a:ext cx="76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>
                <a:off x="647700" y="5372100"/>
                <a:ext cx="76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 flipH="1" flipV="1">
              <a:off x="2054225" y="6165850"/>
              <a:ext cx="76200" cy="76200"/>
              <a:chOff x="609600" y="5334000"/>
              <a:chExt cx="76200" cy="76200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609600" y="5410200"/>
                <a:ext cx="76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647700" y="5372100"/>
                <a:ext cx="76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/>
            <p:nvPr/>
          </p:nvGrpSpPr>
          <p:grpSpPr>
            <a:xfrm flipV="1">
              <a:off x="606425" y="6165850"/>
              <a:ext cx="76200" cy="76200"/>
              <a:chOff x="609600" y="5334000"/>
              <a:chExt cx="76200" cy="76200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609600" y="5410200"/>
                <a:ext cx="76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>
                <a:off x="647700" y="5372100"/>
                <a:ext cx="76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 flipH="1">
              <a:off x="2057400" y="5334000"/>
              <a:ext cx="76200" cy="76200"/>
              <a:chOff x="609600" y="5334000"/>
              <a:chExt cx="76200" cy="7620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609600" y="5410200"/>
                <a:ext cx="76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>
                <a:off x="647700" y="5372100"/>
                <a:ext cx="76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9" name="Group 78"/>
          <p:cNvGrpSpPr/>
          <p:nvPr/>
        </p:nvGrpSpPr>
        <p:grpSpPr>
          <a:xfrm>
            <a:off x="8001000" y="2135505"/>
            <a:ext cx="1120298" cy="1158240"/>
            <a:chOff x="4419600" y="2590800"/>
            <a:chExt cx="1524000" cy="1524000"/>
          </a:xfrm>
        </p:grpSpPr>
        <p:sp>
          <p:nvSpPr>
            <p:cNvPr id="20" name="Cross 19"/>
            <p:cNvSpPr/>
            <p:nvPr/>
          </p:nvSpPr>
          <p:spPr>
            <a:xfrm>
              <a:off x="4495800" y="2667000"/>
              <a:ext cx="1371600" cy="1371600"/>
            </a:xfrm>
            <a:prstGeom prst="plus">
              <a:avLst>
                <a:gd name="adj" fmla="val 33333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4876800" y="2895600"/>
              <a:ext cx="152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334000" y="2895600"/>
              <a:ext cx="152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791200" y="3352800"/>
              <a:ext cx="152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4419600" y="3352800"/>
              <a:ext cx="152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334000" y="3810000"/>
              <a:ext cx="152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876800" y="3810000"/>
              <a:ext cx="152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5111750" y="4038600"/>
              <a:ext cx="152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5562600" y="3581400"/>
              <a:ext cx="152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5562600" y="3124200"/>
              <a:ext cx="152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5105400" y="2667000"/>
              <a:ext cx="152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4648200" y="3581400"/>
              <a:ext cx="152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4648200" y="3124200"/>
              <a:ext cx="152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6553200" y="2038350"/>
            <a:ext cx="1295400" cy="1353504"/>
            <a:chOff x="6477000" y="2819400"/>
            <a:chExt cx="1447800" cy="1447800"/>
          </a:xfrm>
        </p:grpSpPr>
        <p:sp>
          <p:nvSpPr>
            <p:cNvPr id="21" name="Rectangle 20"/>
            <p:cNvSpPr/>
            <p:nvPr/>
          </p:nvSpPr>
          <p:spPr>
            <a:xfrm>
              <a:off x="6553200" y="2895600"/>
              <a:ext cx="1295400" cy="1295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/>
            <p:nvPr/>
          </p:nvCxnSpPr>
          <p:spPr>
            <a:xfrm rot="5400000">
              <a:off x="7162800" y="4191000"/>
              <a:ext cx="152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7162800" y="2895600"/>
              <a:ext cx="152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0800000">
              <a:off x="7772400" y="3581400"/>
              <a:ext cx="152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0800000">
              <a:off x="6477000" y="3581400"/>
              <a:ext cx="152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7010400" y="742950"/>
            <a:ext cx="1371600" cy="1200150"/>
            <a:chOff x="7010400" y="1371600"/>
            <a:chExt cx="1371600" cy="1219200"/>
          </a:xfrm>
        </p:grpSpPr>
        <p:sp>
          <p:nvSpPr>
            <p:cNvPr id="18" name="Parallelogram 17"/>
            <p:cNvSpPr/>
            <p:nvPr/>
          </p:nvSpPr>
          <p:spPr>
            <a:xfrm>
              <a:off x="7010400" y="1447800"/>
              <a:ext cx="1371600" cy="1066800"/>
            </a:xfrm>
            <a:prstGeom prst="parallelogram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5400000">
              <a:off x="7467600" y="2514600"/>
              <a:ext cx="152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7772400" y="1447800"/>
              <a:ext cx="152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0800000">
              <a:off x="8153400" y="1981200"/>
              <a:ext cx="152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>
              <a:off x="7064375" y="1981200"/>
              <a:ext cx="152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1.6 Classify Polygons</a:t>
            </a:r>
            <a:endParaRPr lang="en-US" dirty="0"/>
          </a:p>
        </p:txBody>
      </p:sp>
      <p:grpSp>
        <p:nvGrpSpPr>
          <p:cNvPr id="4" name="Group 5"/>
          <p:cNvGrpSpPr/>
          <p:nvPr/>
        </p:nvGrpSpPr>
        <p:grpSpPr>
          <a:xfrm>
            <a:off x="457200" y="1028700"/>
            <a:ext cx="6096000" cy="1085850"/>
            <a:chOff x="457200" y="1371600"/>
            <a:chExt cx="6096000" cy="1447800"/>
          </a:xfrm>
        </p:grpSpPr>
        <p:sp>
          <p:nvSpPr>
            <p:cNvPr id="5" name="TextBox 4"/>
            <p:cNvSpPr txBox="1"/>
            <p:nvPr/>
          </p:nvSpPr>
          <p:spPr>
            <a:xfrm>
              <a:off x="457200" y="1371600"/>
              <a:ext cx="2895600" cy="7797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Regular Polygon</a:t>
              </a:r>
              <a:endParaRPr lang="en-US" sz="3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9200" y="2121773"/>
              <a:ext cx="5334000" cy="69762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Equilateral and Equiangular</a:t>
              </a:r>
              <a:endParaRPr lang="en-US" sz="2800" dirty="0"/>
            </a:p>
          </p:txBody>
        </p:sp>
      </p:grpSp>
      <p:sp>
        <p:nvSpPr>
          <p:cNvPr id="7" name="Isosceles Triangle 6"/>
          <p:cNvSpPr/>
          <p:nvPr/>
        </p:nvSpPr>
        <p:spPr>
          <a:xfrm>
            <a:off x="685800" y="2228850"/>
            <a:ext cx="1143000" cy="952500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62200" y="2228850"/>
            <a:ext cx="990600" cy="9575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gular Pentagon 8"/>
          <p:cNvSpPr/>
          <p:nvPr/>
        </p:nvSpPr>
        <p:spPr>
          <a:xfrm>
            <a:off x="4267200" y="2114549"/>
            <a:ext cx="1280160" cy="1178559"/>
          </a:xfrm>
          <a:prstGeom prst="pen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/>
          <p:cNvSpPr/>
          <p:nvPr/>
        </p:nvSpPr>
        <p:spPr>
          <a:xfrm>
            <a:off x="6096000" y="2228849"/>
            <a:ext cx="1325880" cy="1104899"/>
          </a:xfrm>
          <a:prstGeom prst="hex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ptagon 10"/>
          <p:cNvSpPr/>
          <p:nvPr/>
        </p:nvSpPr>
        <p:spPr>
          <a:xfrm>
            <a:off x="457200" y="3486149"/>
            <a:ext cx="1524000" cy="1473199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ctagon 11"/>
          <p:cNvSpPr/>
          <p:nvPr/>
        </p:nvSpPr>
        <p:spPr>
          <a:xfrm>
            <a:off x="2743200" y="3600449"/>
            <a:ext cx="1219200" cy="1178559"/>
          </a:xfrm>
          <a:prstGeom prst="oc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ecagon 12"/>
          <p:cNvSpPr/>
          <p:nvPr/>
        </p:nvSpPr>
        <p:spPr>
          <a:xfrm>
            <a:off x="4495800" y="3486149"/>
            <a:ext cx="1447800" cy="1399539"/>
          </a:xfrm>
          <a:prstGeom prst="dec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decagon 13"/>
          <p:cNvSpPr/>
          <p:nvPr/>
        </p:nvSpPr>
        <p:spPr>
          <a:xfrm>
            <a:off x="6705600" y="3486149"/>
            <a:ext cx="1371600" cy="1325879"/>
          </a:xfrm>
          <a:prstGeom prst="dodec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1.6 Classify Polygons</a:t>
            </a:r>
            <a:endParaRPr lang="en-US" dirty="0"/>
          </a:p>
        </p:txBody>
      </p:sp>
      <p:grpSp>
        <p:nvGrpSpPr>
          <p:cNvPr id="124" name="Group 123"/>
          <p:cNvGrpSpPr/>
          <p:nvPr/>
        </p:nvGrpSpPr>
        <p:grpSpPr>
          <a:xfrm>
            <a:off x="4191000" y="857250"/>
            <a:ext cx="1143000" cy="971550"/>
            <a:chOff x="4191000" y="1143000"/>
            <a:chExt cx="1143000" cy="1072753"/>
          </a:xfrm>
        </p:grpSpPr>
        <p:sp>
          <p:nvSpPr>
            <p:cNvPr id="5" name="Isosceles Triangle 4"/>
            <p:cNvSpPr/>
            <p:nvPr/>
          </p:nvSpPr>
          <p:spPr>
            <a:xfrm>
              <a:off x="4191000" y="1143000"/>
              <a:ext cx="1143000" cy="985345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95800" y="1600200"/>
              <a:ext cx="4572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3</a:t>
              </a:r>
              <a:endParaRPr lang="en-US" sz="2400" dirty="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7620000" y="2914649"/>
            <a:ext cx="1219200" cy="1104181"/>
            <a:chOff x="7620000" y="3886200"/>
            <a:chExt cx="1219200" cy="1219200"/>
          </a:xfrm>
        </p:grpSpPr>
        <p:sp>
          <p:nvSpPr>
            <p:cNvPr id="10" name="Octagon 9"/>
            <p:cNvSpPr/>
            <p:nvPr/>
          </p:nvSpPr>
          <p:spPr>
            <a:xfrm>
              <a:off x="7620000" y="3886200"/>
              <a:ext cx="1219200" cy="1219200"/>
            </a:xfrm>
            <a:prstGeom prst="octag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01000" y="4267200"/>
              <a:ext cx="4572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8</a:t>
              </a:r>
              <a:endParaRPr lang="en-US" sz="2400" dirty="0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715000" y="2343150"/>
            <a:ext cx="1447800" cy="1311215"/>
            <a:chOff x="5715000" y="3352800"/>
            <a:chExt cx="1447800" cy="1447800"/>
          </a:xfrm>
        </p:grpSpPr>
        <p:sp>
          <p:nvSpPr>
            <p:cNvPr id="11" name="Decagon 10"/>
            <p:cNvSpPr/>
            <p:nvPr/>
          </p:nvSpPr>
          <p:spPr>
            <a:xfrm>
              <a:off x="5715000" y="3352800"/>
              <a:ext cx="1447800" cy="1447800"/>
            </a:xfrm>
            <a:prstGeom prst="decag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72200" y="3886200"/>
              <a:ext cx="6096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10</a:t>
              </a:r>
              <a:endParaRPr lang="en-US" sz="2400" dirty="0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4114800" y="2343149"/>
            <a:ext cx="1280160" cy="1104181"/>
            <a:chOff x="4114800" y="3124200"/>
            <a:chExt cx="1280160" cy="1219200"/>
          </a:xfrm>
        </p:grpSpPr>
        <p:sp>
          <p:nvSpPr>
            <p:cNvPr id="7" name="Regular Pentagon 6"/>
            <p:cNvSpPr/>
            <p:nvPr/>
          </p:nvSpPr>
          <p:spPr>
            <a:xfrm>
              <a:off x="4114800" y="3124200"/>
              <a:ext cx="1280160" cy="1219200"/>
            </a:xfrm>
            <a:prstGeom prst="pentag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95800" y="3505200"/>
              <a:ext cx="4572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5</a:t>
              </a:r>
              <a:endParaRPr lang="en-US" sz="2400" dirty="0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6934200" y="1600200"/>
            <a:ext cx="1325880" cy="1035170"/>
            <a:chOff x="6934200" y="2133600"/>
            <a:chExt cx="1325880" cy="1143000"/>
          </a:xfrm>
        </p:grpSpPr>
        <p:sp>
          <p:nvSpPr>
            <p:cNvPr id="8" name="Hexagon 7"/>
            <p:cNvSpPr/>
            <p:nvPr/>
          </p:nvSpPr>
          <p:spPr>
            <a:xfrm>
              <a:off x="6934200" y="2133600"/>
              <a:ext cx="1325880" cy="1143000"/>
            </a:xfrm>
            <a:prstGeom prst="hexag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91400" y="2438400"/>
              <a:ext cx="4572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6</a:t>
              </a:r>
              <a:endParaRPr lang="en-US" sz="2400" dirty="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715000" y="1028699"/>
            <a:ext cx="990600" cy="897147"/>
            <a:chOff x="5715000" y="1371600"/>
            <a:chExt cx="990600" cy="990600"/>
          </a:xfrm>
        </p:grpSpPr>
        <p:sp>
          <p:nvSpPr>
            <p:cNvPr id="6" name="Rectangle 5"/>
            <p:cNvSpPr/>
            <p:nvPr/>
          </p:nvSpPr>
          <p:spPr>
            <a:xfrm>
              <a:off x="5715000" y="1371600"/>
              <a:ext cx="990600" cy="990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43600" y="1600200"/>
              <a:ext cx="4572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4</a:t>
              </a:r>
              <a:endParaRPr lang="en-US" sz="2400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5943600" y="3829050"/>
            <a:ext cx="1371600" cy="1242204"/>
            <a:chOff x="5943600" y="5105400"/>
            <a:chExt cx="1371600" cy="1371600"/>
          </a:xfrm>
        </p:grpSpPr>
        <p:sp>
          <p:nvSpPr>
            <p:cNvPr id="12" name="Dodecagon 11"/>
            <p:cNvSpPr/>
            <p:nvPr/>
          </p:nvSpPr>
          <p:spPr>
            <a:xfrm>
              <a:off x="5943600" y="5105400"/>
              <a:ext cx="1371600" cy="1371600"/>
            </a:xfrm>
            <a:prstGeom prst="dodecag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00800" y="5562600"/>
              <a:ext cx="6096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12</a:t>
              </a:r>
              <a:endParaRPr lang="en-US" sz="2400" dirty="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4038600" y="3600450"/>
            <a:ext cx="1524000" cy="1380226"/>
            <a:chOff x="4038600" y="4800600"/>
            <a:chExt cx="1524000" cy="1524000"/>
          </a:xfrm>
        </p:grpSpPr>
        <p:sp>
          <p:nvSpPr>
            <p:cNvPr id="9" name="Heptagon 8"/>
            <p:cNvSpPr/>
            <p:nvPr/>
          </p:nvSpPr>
          <p:spPr>
            <a:xfrm>
              <a:off x="4038600" y="4800600"/>
              <a:ext cx="1524000" cy="1524000"/>
            </a:xfrm>
            <a:prstGeom prst="heptag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72000" y="5334000"/>
              <a:ext cx="4572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7</a:t>
              </a:r>
              <a:endParaRPr lang="en-US" sz="2400" dirty="0"/>
            </a:p>
          </p:txBody>
        </p:sp>
      </p:grpSp>
      <p:sp>
        <p:nvSpPr>
          <p:cNvPr id="30725" name="AutoShape 5"/>
          <p:cNvSpPr>
            <a:spLocks noChangeAspect="1" noChangeArrowheads="1" noTextEdit="1"/>
          </p:cNvSpPr>
          <p:nvPr/>
        </p:nvSpPr>
        <p:spPr bwMode="auto">
          <a:xfrm>
            <a:off x="228602" y="857250"/>
            <a:ext cx="3724275" cy="39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0" name="Group 99"/>
          <p:cNvGrpSpPr/>
          <p:nvPr/>
        </p:nvGrpSpPr>
        <p:grpSpPr>
          <a:xfrm>
            <a:off x="2090738" y="939404"/>
            <a:ext cx="1752600" cy="567333"/>
            <a:chOff x="2090738" y="1252538"/>
            <a:chExt cx="1752600" cy="756444"/>
          </a:xfrm>
        </p:grpSpPr>
        <p:sp>
          <p:nvSpPr>
            <p:cNvPr id="30728" name="Rectangle 8"/>
            <p:cNvSpPr>
              <a:spLocks noChangeArrowheads="1"/>
            </p:cNvSpPr>
            <p:nvPr/>
          </p:nvSpPr>
          <p:spPr bwMode="auto">
            <a:xfrm>
              <a:off x="2090738" y="1252538"/>
              <a:ext cx="1752600" cy="704850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9" name="Rectangle 49"/>
            <p:cNvSpPr>
              <a:spLocks noChangeArrowheads="1"/>
            </p:cNvSpPr>
            <p:nvPr/>
          </p:nvSpPr>
          <p:spPr bwMode="auto">
            <a:xfrm>
              <a:off x="2187575" y="1293813"/>
              <a:ext cx="843180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Type of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770" name="Rectangle 50"/>
            <p:cNvSpPr>
              <a:spLocks noChangeArrowheads="1"/>
            </p:cNvSpPr>
            <p:nvPr/>
          </p:nvSpPr>
          <p:spPr bwMode="auto">
            <a:xfrm>
              <a:off x="2187575" y="1598613"/>
              <a:ext cx="846899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Polygon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38138" y="939404"/>
            <a:ext cx="1752600" cy="567333"/>
            <a:chOff x="338138" y="1252538"/>
            <a:chExt cx="1752600" cy="756444"/>
          </a:xfrm>
        </p:grpSpPr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338138" y="1252538"/>
              <a:ext cx="1752600" cy="704850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7" name="Rectangle 47"/>
            <p:cNvSpPr>
              <a:spLocks noChangeArrowheads="1"/>
            </p:cNvSpPr>
            <p:nvPr/>
          </p:nvSpPr>
          <p:spPr bwMode="auto">
            <a:xfrm>
              <a:off x="434975" y="1293813"/>
              <a:ext cx="1208664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Number of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768" name="Rectangle 48"/>
            <p:cNvSpPr>
              <a:spLocks noChangeArrowheads="1"/>
            </p:cNvSpPr>
            <p:nvPr/>
          </p:nvSpPr>
          <p:spPr bwMode="auto">
            <a:xfrm>
              <a:off x="434975" y="1598613"/>
              <a:ext cx="535403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sides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38138" y="1468041"/>
            <a:ext cx="1752600" cy="335161"/>
            <a:chOff x="338138" y="1957388"/>
            <a:chExt cx="1752600" cy="446881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>
              <a:off x="338138" y="1957388"/>
              <a:ext cx="1752600" cy="390525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1" name="Rectangle 51"/>
            <p:cNvSpPr>
              <a:spLocks noChangeArrowheads="1"/>
            </p:cNvSpPr>
            <p:nvPr/>
          </p:nvSpPr>
          <p:spPr bwMode="auto">
            <a:xfrm>
              <a:off x="1149350" y="1993900"/>
              <a:ext cx="129844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090738" y="1468041"/>
            <a:ext cx="1752600" cy="335161"/>
            <a:chOff x="2090738" y="1957388"/>
            <a:chExt cx="1752600" cy="446881"/>
          </a:xfrm>
        </p:grpSpPr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>
              <a:off x="2090738" y="1957388"/>
              <a:ext cx="1752600" cy="390525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2" name="Rectangle 52"/>
            <p:cNvSpPr>
              <a:spLocks noChangeArrowheads="1"/>
            </p:cNvSpPr>
            <p:nvPr/>
          </p:nvSpPr>
          <p:spPr bwMode="auto">
            <a:xfrm>
              <a:off x="2187575" y="1993900"/>
              <a:ext cx="824072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Triangle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338138" y="1760937"/>
            <a:ext cx="1752600" cy="339925"/>
            <a:chOff x="338138" y="2347913"/>
            <a:chExt cx="1752600" cy="453232"/>
          </a:xfrm>
        </p:grpSpPr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>
              <a:off x="338138" y="2347913"/>
              <a:ext cx="1752600" cy="400050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3" name="Rectangle 53"/>
            <p:cNvSpPr>
              <a:spLocks noChangeArrowheads="1"/>
            </p:cNvSpPr>
            <p:nvPr/>
          </p:nvSpPr>
          <p:spPr bwMode="auto">
            <a:xfrm>
              <a:off x="1149350" y="2390776"/>
              <a:ext cx="129844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090738" y="1760937"/>
            <a:ext cx="1752600" cy="339925"/>
            <a:chOff x="2090738" y="2347913"/>
            <a:chExt cx="1752600" cy="453232"/>
          </a:xfrm>
        </p:grpSpPr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>
              <a:off x="2090738" y="2347913"/>
              <a:ext cx="1752600" cy="400050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4" name="Rectangle 54"/>
            <p:cNvSpPr>
              <a:spLocks noChangeArrowheads="1"/>
            </p:cNvSpPr>
            <p:nvPr/>
          </p:nvSpPr>
          <p:spPr bwMode="auto">
            <a:xfrm>
              <a:off x="2187575" y="2390776"/>
              <a:ext cx="1374607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Quadrilateral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38138" y="2060974"/>
            <a:ext cx="1752600" cy="337543"/>
            <a:chOff x="338138" y="2747963"/>
            <a:chExt cx="1752600" cy="450057"/>
          </a:xfrm>
        </p:grpSpPr>
        <p:sp>
          <p:nvSpPr>
            <p:cNvPr id="30733" name="Rectangle 13"/>
            <p:cNvSpPr>
              <a:spLocks noChangeArrowheads="1"/>
            </p:cNvSpPr>
            <p:nvPr/>
          </p:nvSpPr>
          <p:spPr bwMode="auto">
            <a:xfrm>
              <a:off x="338138" y="2747963"/>
              <a:ext cx="1752600" cy="390525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5" name="Rectangle 55"/>
            <p:cNvSpPr>
              <a:spLocks noChangeArrowheads="1"/>
            </p:cNvSpPr>
            <p:nvPr/>
          </p:nvSpPr>
          <p:spPr bwMode="auto">
            <a:xfrm>
              <a:off x="1149350" y="2787651"/>
              <a:ext cx="129844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2090738" y="2060974"/>
            <a:ext cx="1752600" cy="337543"/>
            <a:chOff x="2090738" y="2747963"/>
            <a:chExt cx="1752600" cy="450057"/>
          </a:xfrm>
        </p:grpSpPr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090738" y="2747963"/>
              <a:ext cx="1752600" cy="390525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6" name="Rectangle 56"/>
            <p:cNvSpPr>
              <a:spLocks noChangeArrowheads="1"/>
            </p:cNvSpPr>
            <p:nvPr/>
          </p:nvSpPr>
          <p:spPr bwMode="auto">
            <a:xfrm>
              <a:off x="2187575" y="2787651"/>
              <a:ext cx="983090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Pentagon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338138" y="2353867"/>
            <a:ext cx="1752600" cy="341114"/>
            <a:chOff x="338138" y="3138488"/>
            <a:chExt cx="1752600" cy="454819"/>
          </a:xfrm>
        </p:grpSpPr>
        <p:sp>
          <p:nvSpPr>
            <p:cNvPr id="30735" name="Rectangle 15"/>
            <p:cNvSpPr>
              <a:spLocks noChangeArrowheads="1"/>
            </p:cNvSpPr>
            <p:nvPr/>
          </p:nvSpPr>
          <p:spPr bwMode="auto">
            <a:xfrm>
              <a:off x="338138" y="3138488"/>
              <a:ext cx="1752600" cy="400050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7" name="Rectangle 57"/>
            <p:cNvSpPr>
              <a:spLocks noChangeArrowheads="1"/>
            </p:cNvSpPr>
            <p:nvPr/>
          </p:nvSpPr>
          <p:spPr bwMode="auto">
            <a:xfrm>
              <a:off x="1149350" y="3182937"/>
              <a:ext cx="129844" cy="410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2090738" y="2353867"/>
            <a:ext cx="1752600" cy="341114"/>
            <a:chOff x="2090738" y="3138488"/>
            <a:chExt cx="1752600" cy="454819"/>
          </a:xfrm>
        </p:grpSpPr>
        <p:sp>
          <p:nvSpPr>
            <p:cNvPr id="30736" name="Rectangle 16"/>
            <p:cNvSpPr>
              <a:spLocks noChangeArrowheads="1"/>
            </p:cNvSpPr>
            <p:nvPr/>
          </p:nvSpPr>
          <p:spPr bwMode="auto">
            <a:xfrm>
              <a:off x="2090738" y="3138488"/>
              <a:ext cx="1752600" cy="400050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8" name="Rectangle 58"/>
            <p:cNvSpPr>
              <a:spLocks noChangeArrowheads="1"/>
            </p:cNvSpPr>
            <p:nvPr/>
          </p:nvSpPr>
          <p:spPr bwMode="auto">
            <a:xfrm>
              <a:off x="2187575" y="3182937"/>
              <a:ext cx="901850" cy="410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Hexagon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38138" y="2653904"/>
            <a:ext cx="1752600" cy="338733"/>
            <a:chOff x="338138" y="3538538"/>
            <a:chExt cx="1752600" cy="451644"/>
          </a:xfrm>
        </p:grpSpPr>
        <p:sp>
          <p:nvSpPr>
            <p:cNvPr id="30737" name="Rectangle 17"/>
            <p:cNvSpPr>
              <a:spLocks noChangeArrowheads="1"/>
            </p:cNvSpPr>
            <p:nvPr/>
          </p:nvSpPr>
          <p:spPr bwMode="auto">
            <a:xfrm>
              <a:off x="338138" y="3538538"/>
              <a:ext cx="1752600" cy="400050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9" name="Rectangle 59"/>
            <p:cNvSpPr>
              <a:spLocks noChangeArrowheads="1"/>
            </p:cNvSpPr>
            <p:nvPr/>
          </p:nvSpPr>
          <p:spPr bwMode="auto">
            <a:xfrm>
              <a:off x="1149350" y="3579813"/>
              <a:ext cx="129844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2090738" y="2653904"/>
            <a:ext cx="1752600" cy="338733"/>
            <a:chOff x="2090738" y="3538538"/>
            <a:chExt cx="1752600" cy="451644"/>
          </a:xfrm>
        </p:grpSpPr>
        <p:sp>
          <p:nvSpPr>
            <p:cNvPr id="30738" name="Rectangle 18"/>
            <p:cNvSpPr>
              <a:spLocks noChangeArrowheads="1"/>
            </p:cNvSpPr>
            <p:nvPr/>
          </p:nvSpPr>
          <p:spPr bwMode="auto">
            <a:xfrm>
              <a:off x="2090738" y="3538538"/>
              <a:ext cx="1752600" cy="400050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0" name="Rectangle 60"/>
            <p:cNvSpPr>
              <a:spLocks noChangeArrowheads="1"/>
            </p:cNvSpPr>
            <p:nvPr/>
          </p:nvSpPr>
          <p:spPr bwMode="auto">
            <a:xfrm>
              <a:off x="2187575" y="3579813"/>
              <a:ext cx="1016689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Heptagon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338138" y="2953941"/>
            <a:ext cx="1752600" cy="335161"/>
            <a:chOff x="338138" y="3938588"/>
            <a:chExt cx="1752600" cy="446881"/>
          </a:xfrm>
        </p:grpSpPr>
        <p:sp>
          <p:nvSpPr>
            <p:cNvPr id="30739" name="Rectangle 19"/>
            <p:cNvSpPr>
              <a:spLocks noChangeArrowheads="1"/>
            </p:cNvSpPr>
            <p:nvPr/>
          </p:nvSpPr>
          <p:spPr bwMode="auto">
            <a:xfrm>
              <a:off x="338138" y="3938588"/>
              <a:ext cx="1752600" cy="390525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1" name="Rectangle 61"/>
            <p:cNvSpPr>
              <a:spLocks noChangeArrowheads="1"/>
            </p:cNvSpPr>
            <p:nvPr/>
          </p:nvSpPr>
          <p:spPr bwMode="auto">
            <a:xfrm>
              <a:off x="1149350" y="3975100"/>
              <a:ext cx="129844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8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090738" y="2953941"/>
            <a:ext cx="1752600" cy="335161"/>
            <a:chOff x="2090738" y="3938588"/>
            <a:chExt cx="1752600" cy="446881"/>
          </a:xfrm>
        </p:grpSpPr>
        <p:sp>
          <p:nvSpPr>
            <p:cNvPr id="30740" name="Rectangle 20"/>
            <p:cNvSpPr>
              <a:spLocks noChangeArrowheads="1"/>
            </p:cNvSpPr>
            <p:nvPr/>
          </p:nvSpPr>
          <p:spPr bwMode="auto">
            <a:xfrm>
              <a:off x="2090738" y="3938588"/>
              <a:ext cx="1752600" cy="390525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2" name="Rectangle 62"/>
            <p:cNvSpPr>
              <a:spLocks noChangeArrowheads="1"/>
            </p:cNvSpPr>
            <p:nvPr/>
          </p:nvSpPr>
          <p:spPr bwMode="auto">
            <a:xfrm>
              <a:off x="2187575" y="3975100"/>
              <a:ext cx="873572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Octagon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38138" y="3246838"/>
            <a:ext cx="1752600" cy="339925"/>
            <a:chOff x="338138" y="4329113"/>
            <a:chExt cx="1752600" cy="453232"/>
          </a:xfrm>
        </p:grpSpPr>
        <p:sp>
          <p:nvSpPr>
            <p:cNvPr id="30741" name="Rectangle 21"/>
            <p:cNvSpPr>
              <a:spLocks noChangeArrowheads="1"/>
            </p:cNvSpPr>
            <p:nvPr/>
          </p:nvSpPr>
          <p:spPr bwMode="auto">
            <a:xfrm>
              <a:off x="338138" y="4329113"/>
              <a:ext cx="1752600" cy="400050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3" name="Rectangle 63"/>
            <p:cNvSpPr>
              <a:spLocks noChangeArrowheads="1"/>
            </p:cNvSpPr>
            <p:nvPr/>
          </p:nvSpPr>
          <p:spPr bwMode="auto">
            <a:xfrm>
              <a:off x="1149350" y="4371976"/>
              <a:ext cx="129844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2090738" y="3246838"/>
            <a:ext cx="1752600" cy="339925"/>
            <a:chOff x="2090738" y="4329113"/>
            <a:chExt cx="1752600" cy="453232"/>
          </a:xfrm>
        </p:grpSpPr>
        <p:sp>
          <p:nvSpPr>
            <p:cNvPr id="30742" name="Rectangle 22"/>
            <p:cNvSpPr>
              <a:spLocks noChangeArrowheads="1"/>
            </p:cNvSpPr>
            <p:nvPr/>
          </p:nvSpPr>
          <p:spPr bwMode="auto">
            <a:xfrm>
              <a:off x="2090738" y="4329113"/>
              <a:ext cx="1752600" cy="400050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4" name="Rectangle 64"/>
            <p:cNvSpPr>
              <a:spLocks noChangeArrowheads="1"/>
            </p:cNvSpPr>
            <p:nvPr/>
          </p:nvSpPr>
          <p:spPr bwMode="auto">
            <a:xfrm>
              <a:off x="2187575" y="4371976"/>
              <a:ext cx="945643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Nonagon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38138" y="3546875"/>
            <a:ext cx="1752600" cy="337543"/>
            <a:chOff x="338138" y="4729163"/>
            <a:chExt cx="1752600" cy="450057"/>
          </a:xfrm>
        </p:grpSpPr>
        <p:sp>
          <p:nvSpPr>
            <p:cNvPr id="30743" name="Rectangle 23"/>
            <p:cNvSpPr>
              <a:spLocks noChangeArrowheads="1"/>
            </p:cNvSpPr>
            <p:nvPr/>
          </p:nvSpPr>
          <p:spPr bwMode="auto">
            <a:xfrm>
              <a:off x="338138" y="4729163"/>
              <a:ext cx="1752600" cy="390525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5" name="Rectangle 65"/>
            <p:cNvSpPr>
              <a:spLocks noChangeArrowheads="1"/>
            </p:cNvSpPr>
            <p:nvPr/>
          </p:nvSpPr>
          <p:spPr bwMode="auto">
            <a:xfrm>
              <a:off x="1082675" y="4768851"/>
              <a:ext cx="259686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2090738" y="3546875"/>
            <a:ext cx="1752600" cy="337543"/>
            <a:chOff x="2090738" y="4729163"/>
            <a:chExt cx="1752600" cy="450057"/>
          </a:xfrm>
        </p:grpSpPr>
        <p:sp>
          <p:nvSpPr>
            <p:cNvPr id="30744" name="Rectangle 24"/>
            <p:cNvSpPr>
              <a:spLocks noChangeArrowheads="1"/>
            </p:cNvSpPr>
            <p:nvPr/>
          </p:nvSpPr>
          <p:spPr bwMode="auto">
            <a:xfrm>
              <a:off x="2090738" y="4729163"/>
              <a:ext cx="1752600" cy="390525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6" name="Rectangle 66"/>
            <p:cNvSpPr>
              <a:spLocks noChangeArrowheads="1"/>
            </p:cNvSpPr>
            <p:nvPr/>
          </p:nvSpPr>
          <p:spPr bwMode="auto">
            <a:xfrm>
              <a:off x="2187575" y="4768851"/>
              <a:ext cx="903452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Decagon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338138" y="3839767"/>
            <a:ext cx="1752600" cy="341114"/>
            <a:chOff x="338138" y="5119688"/>
            <a:chExt cx="1752600" cy="454819"/>
          </a:xfrm>
        </p:grpSpPr>
        <p:sp>
          <p:nvSpPr>
            <p:cNvPr id="30745" name="Rectangle 25"/>
            <p:cNvSpPr>
              <a:spLocks noChangeArrowheads="1"/>
            </p:cNvSpPr>
            <p:nvPr/>
          </p:nvSpPr>
          <p:spPr bwMode="auto">
            <a:xfrm>
              <a:off x="338138" y="5119688"/>
              <a:ext cx="1752600" cy="400050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7" name="Rectangle 67"/>
            <p:cNvSpPr>
              <a:spLocks noChangeArrowheads="1"/>
            </p:cNvSpPr>
            <p:nvPr/>
          </p:nvSpPr>
          <p:spPr bwMode="auto">
            <a:xfrm>
              <a:off x="1082675" y="5164137"/>
              <a:ext cx="259686" cy="410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12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2090738" y="3839767"/>
            <a:ext cx="1752600" cy="341114"/>
            <a:chOff x="2090738" y="5119688"/>
            <a:chExt cx="1752600" cy="454819"/>
          </a:xfrm>
        </p:grpSpPr>
        <p:sp>
          <p:nvSpPr>
            <p:cNvPr id="30746" name="Rectangle 26"/>
            <p:cNvSpPr>
              <a:spLocks noChangeArrowheads="1"/>
            </p:cNvSpPr>
            <p:nvPr/>
          </p:nvSpPr>
          <p:spPr bwMode="auto">
            <a:xfrm>
              <a:off x="2090738" y="5119688"/>
              <a:ext cx="1752600" cy="400050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8" name="Rectangle 68"/>
            <p:cNvSpPr>
              <a:spLocks noChangeArrowheads="1"/>
            </p:cNvSpPr>
            <p:nvPr/>
          </p:nvSpPr>
          <p:spPr bwMode="auto">
            <a:xfrm>
              <a:off x="2187575" y="5164137"/>
              <a:ext cx="1172757" cy="410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Dodecagon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338138" y="4139804"/>
            <a:ext cx="1752600" cy="338733"/>
            <a:chOff x="338138" y="5519738"/>
            <a:chExt cx="1752600" cy="451644"/>
          </a:xfrm>
        </p:grpSpPr>
        <p:sp>
          <p:nvSpPr>
            <p:cNvPr id="30747" name="Rectangle 27"/>
            <p:cNvSpPr>
              <a:spLocks noChangeArrowheads="1"/>
            </p:cNvSpPr>
            <p:nvPr/>
          </p:nvSpPr>
          <p:spPr bwMode="auto">
            <a:xfrm>
              <a:off x="338138" y="5519738"/>
              <a:ext cx="1752600" cy="400050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9" name="Rectangle 69"/>
            <p:cNvSpPr>
              <a:spLocks noChangeArrowheads="1"/>
            </p:cNvSpPr>
            <p:nvPr/>
          </p:nvSpPr>
          <p:spPr bwMode="auto">
            <a:xfrm>
              <a:off x="1082675" y="5561013"/>
              <a:ext cx="259686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13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2090738" y="4139804"/>
            <a:ext cx="1752600" cy="338733"/>
            <a:chOff x="2090738" y="5519738"/>
            <a:chExt cx="1752600" cy="451644"/>
          </a:xfrm>
        </p:grpSpPr>
        <p:grpSp>
          <p:nvGrpSpPr>
            <p:cNvPr id="120" name="Group 119"/>
            <p:cNvGrpSpPr/>
            <p:nvPr/>
          </p:nvGrpSpPr>
          <p:grpSpPr>
            <a:xfrm>
              <a:off x="2090738" y="5519738"/>
              <a:ext cx="1752600" cy="451644"/>
              <a:chOff x="2090738" y="5519738"/>
              <a:chExt cx="1752600" cy="451644"/>
            </a:xfrm>
          </p:grpSpPr>
          <p:sp>
            <p:nvSpPr>
              <p:cNvPr id="30748" name="Rectangle 28"/>
              <p:cNvSpPr>
                <a:spLocks noChangeArrowheads="1"/>
              </p:cNvSpPr>
              <p:nvPr/>
            </p:nvSpPr>
            <p:spPr bwMode="auto">
              <a:xfrm>
                <a:off x="2090738" y="5519738"/>
                <a:ext cx="1752600" cy="400050"/>
              </a:xfrm>
              <a:prstGeom prst="rect">
                <a:avLst/>
              </a:prstGeom>
              <a:solidFill>
                <a:srgbClr val="E9ED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90" name="Rectangle 70"/>
              <p:cNvSpPr>
                <a:spLocks noChangeArrowheads="1"/>
              </p:cNvSpPr>
              <p:nvPr/>
            </p:nvSpPr>
            <p:spPr bwMode="auto">
              <a:xfrm>
                <a:off x="2187575" y="5561013"/>
                <a:ext cx="259686" cy="410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13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0792" name="Rectangle 72"/>
              <p:cNvSpPr>
                <a:spLocks noChangeArrowheads="1"/>
              </p:cNvSpPr>
              <p:nvPr/>
            </p:nvSpPr>
            <p:spPr bwMode="auto">
              <a:xfrm>
                <a:off x="2530475" y="5561013"/>
                <a:ext cx="387798" cy="410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gon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30791" name="Rectangle 71"/>
            <p:cNvSpPr>
              <a:spLocks noChangeArrowheads="1"/>
            </p:cNvSpPr>
            <p:nvPr/>
          </p:nvSpPr>
          <p:spPr bwMode="auto">
            <a:xfrm>
              <a:off x="2454275" y="5561013"/>
              <a:ext cx="78548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338138" y="4439843"/>
            <a:ext cx="1752600" cy="336352"/>
            <a:chOff x="338138" y="5919788"/>
            <a:chExt cx="1752600" cy="448469"/>
          </a:xfrm>
        </p:grpSpPr>
        <p:sp>
          <p:nvSpPr>
            <p:cNvPr id="30749" name="Rectangle 29"/>
            <p:cNvSpPr>
              <a:spLocks noChangeArrowheads="1"/>
            </p:cNvSpPr>
            <p:nvPr/>
          </p:nvSpPr>
          <p:spPr bwMode="auto">
            <a:xfrm>
              <a:off x="338138" y="5919788"/>
              <a:ext cx="1752600" cy="390525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3" name="Rectangle 73"/>
            <p:cNvSpPr>
              <a:spLocks noChangeArrowheads="1"/>
            </p:cNvSpPr>
            <p:nvPr/>
          </p:nvSpPr>
          <p:spPr bwMode="auto">
            <a:xfrm>
              <a:off x="1149350" y="5957888"/>
              <a:ext cx="134652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090738" y="4439843"/>
            <a:ext cx="1752600" cy="336352"/>
            <a:chOff x="2090738" y="5919788"/>
            <a:chExt cx="1752600" cy="448469"/>
          </a:xfrm>
        </p:grpSpPr>
        <p:sp>
          <p:nvSpPr>
            <p:cNvPr id="30750" name="Rectangle 30"/>
            <p:cNvSpPr>
              <a:spLocks noChangeArrowheads="1"/>
            </p:cNvSpPr>
            <p:nvPr/>
          </p:nvSpPr>
          <p:spPr bwMode="auto">
            <a:xfrm>
              <a:off x="2090738" y="5919788"/>
              <a:ext cx="1752600" cy="390525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4" name="Rectangle 74"/>
            <p:cNvSpPr>
              <a:spLocks noChangeArrowheads="1"/>
            </p:cNvSpPr>
            <p:nvPr/>
          </p:nvSpPr>
          <p:spPr bwMode="auto">
            <a:xfrm>
              <a:off x="2187575" y="5957888"/>
              <a:ext cx="134652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795" name="Rectangle 75"/>
            <p:cNvSpPr>
              <a:spLocks noChangeArrowheads="1"/>
            </p:cNvSpPr>
            <p:nvPr/>
          </p:nvSpPr>
          <p:spPr bwMode="auto">
            <a:xfrm>
              <a:off x="2320925" y="5957888"/>
              <a:ext cx="78548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796" name="Rectangle 76"/>
            <p:cNvSpPr>
              <a:spLocks noChangeArrowheads="1"/>
            </p:cNvSpPr>
            <p:nvPr/>
          </p:nvSpPr>
          <p:spPr bwMode="auto">
            <a:xfrm>
              <a:off x="2397125" y="5957888"/>
              <a:ext cx="387798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gon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28613" y="935832"/>
            <a:ext cx="3529012" cy="3807619"/>
            <a:chOff x="328613" y="1247775"/>
            <a:chExt cx="3529012" cy="5076825"/>
          </a:xfrm>
        </p:grpSpPr>
        <p:sp>
          <p:nvSpPr>
            <p:cNvPr id="30751" name="Rectangle 31"/>
            <p:cNvSpPr>
              <a:spLocks noChangeArrowheads="1"/>
            </p:cNvSpPr>
            <p:nvPr/>
          </p:nvSpPr>
          <p:spPr bwMode="auto">
            <a:xfrm>
              <a:off x="2090738" y="1247775"/>
              <a:ext cx="9525" cy="50768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52" name="Rectangle 32"/>
            <p:cNvSpPr>
              <a:spLocks noChangeArrowheads="1"/>
            </p:cNvSpPr>
            <p:nvPr/>
          </p:nvSpPr>
          <p:spPr bwMode="auto">
            <a:xfrm>
              <a:off x="328613" y="1938338"/>
              <a:ext cx="3524250" cy="38100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53" name="Rectangle 33"/>
            <p:cNvSpPr>
              <a:spLocks noChangeArrowheads="1"/>
            </p:cNvSpPr>
            <p:nvPr/>
          </p:nvSpPr>
          <p:spPr bwMode="auto">
            <a:xfrm>
              <a:off x="333375" y="2347913"/>
              <a:ext cx="3524250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54" name="Rectangle 34"/>
            <p:cNvSpPr>
              <a:spLocks noChangeArrowheads="1"/>
            </p:cNvSpPr>
            <p:nvPr/>
          </p:nvSpPr>
          <p:spPr bwMode="auto">
            <a:xfrm>
              <a:off x="333375" y="2747963"/>
              <a:ext cx="3524250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55" name="Rectangle 35"/>
            <p:cNvSpPr>
              <a:spLocks noChangeArrowheads="1"/>
            </p:cNvSpPr>
            <p:nvPr/>
          </p:nvSpPr>
          <p:spPr bwMode="auto">
            <a:xfrm>
              <a:off x="333375" y="3138488"/>
              <a:ext cx="3524250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56" name="Rectangle 36"/>
            <p:cNvSpPr>
              <a:spLocks noChangeArrowheads="1"/>
            </p:cNvSpPr>
            <p:nvPr/>
          </p:nvSpPr>
          <p:spPr bwMode="auto">
            <a:xfrm>
              <a:off x="333375" y="3538538"/>
              <a:ext cx="3524250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57" name="Rectangle 37"/>
            <p:cNvSpPr>
              <a:spLocks noChangeArrowheads="1"/>
            </p:cNvSpPr>
            <p:nvPr/>
          </p:nvSpPr>
          <p:spPr bwMode="auto">
            <a:xfrm>
              <a:off x="333375" y="3938588"/>
              <a:ext cx="3524250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58" name="Rectangle 38"/>
            <p:cNvSpPr>
              <a:spLocks noChangeArrowheads="1"/>
            </p:cNvSpPr>
            <p:nvPr/>
          </p:nvSpPr>
          <p:spPr bwMode="auto">
            <a:xfrm>
              <a:off x="333375" y="4329113"/>
              <a:ext cx="3524250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59" name="Rectangle 39"/>
            <p:cNvSpPr>
              <a:spLocks noChangeArrowheads="1"/>
            </p:cNvSpPr>
            <p:nvPr/>
          </p:nvSpPr>
          <p:spPr bwMode="auto">
            <a:xfrm>
              <a:off x="333375" y="4729163"/>
              <a:ext cx="3524250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0" name="Rectangle 40"/>
            <p:cNvSpPr>
              <a:spLocks noChangeArrowheads="1"/>
            </p:cNvSpPr>
            <p:nvPr/>
          </p:nvSpPr>
          <p:spPr bwMode="auto">
            <a:xfrm>
              <a:off x="333375" y="5119688"/>
              <a:ext cx="3524250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1" name="Rectangle 41"/>
            <p:cNvSpPr>
              <a:spLocks noChangeArrowheads="1"/>
            </p:cNvSpPr>
            <p:nvPr/>
          </p:nvSpPr>
          <p:spPr bwMode="auto">
            <a:xfrm>
              <a:off x="333375" y="5519738"/>
              <a:ext cx="3524250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2" name="Rectangle 42"/>
            <p:cNvSpPr>
              <a:spLocks noChangeArrowheads="1"/>
            </p:cNvSpPr>
            <p:nvPr/>
          </p:nvSpPr>
          <p:spPr bwMode="auto">
            <a:xfrm>
              <a:off x="333375" y="5919788"/>
              <a:ext cx="3524250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3" name="Rectangle 43"/>
            <p:cNvSpPr>
              <a:spLocks noChangeArrowheads="1"/>
            </p:cNvSpPr>
            <p:nvPr/>
          </p:nvSpPr>
          <p:spPr bwMode="auto">
            <a:xfrm>
              <a:off x="338138" y="1247775"/>
              <a:ext cx="9525" cy="50768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4" name="Rectangle 44"/>
            <p:cNvSpPr>
              <a:spLocks noChangeArrowheads="1"/>
            </p:cNvSpPr>
            <p:nvPr/>
          </p:nvSpPr>
          <p:spPr bwMode="auto">
            <a:xfrm>
              <a:off x="3843338" y="1247775"/>
              <a:ext cx="9525" cy="50768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5" name="Rectangle 45"/>
            <p:cNvSpPr>
              <a:spLocks noChangeArrowheads="1"/>
            </p:cNvSpPr>
            <p:nvPr/>
          </p:nvSpPr>
          <p:spPr bwMode="auto">
            <a:xfrm>
              <a:off x="333375" y="1252538"/>
              <a:ext cx="3524250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6" name="Rectangle 46"/>
            <p:cNvSpPr>
              <a:spLocks noChangeArrowheads="1"/>
            </p:cNvSpPr>
            <p:nvPr/>
          </p:nvSpPr>
          <p:spPr bwMode="auto">
            <a:xfrm>
              <a:off x="333375" y="6310313"/>
              <a:ext cx="3524250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1.6 Classify Polygons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Sketch an example of a convex heptagon.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Sketch an example of a concave heptagon.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Classify the polygon shown.</a:t>
            </a:r>
            <a:endParaRPr lang="en-US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105150"/>
            <a:ext cx="2222500" cy="186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1.6 Classify Polygons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305800" cy="39433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Pentagon Building is a regular pentagon.  If two of the angles are (2x – 14)° and (3x – 75)°.  Find the measure of each angle.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44 #4-36 even, 40, 44-54 even</a:t>
            </a:r>
          </a:p>
          <a:p>
            <a:pPr>
              <a:buNone/>
            </a:pPr>
            <a:r>
              <a:rPr lang="en-US" i="1" dirty="0" smtClean="0"/>
              <a:t>= 24 total</a:t>
            </a:r>
          </a:p>
          <a:p>
            <a:endParaRPr lang="en-US" dirty="0"/>
          </a:p>
        </p:txBody>
      </p:sp>
      <p:pic>
        <p:nvPicPr>
          <p:cNvPr id="4" name="Picture 3" descr="pentagon_ikonos_010_01.jpg"/>
          <p:cNvPicPr>
            <a:picLocks noChangeAspect="1"/>
          </p:cNvPicPr>
          <p:nvPr/>
        </p:nvPicPr>
        <p:blipFill>
          <a:blip r:embed="rId3" cstate="print"/>
          <a:srcRect l="9000" r="10000" b="21111"/>
          <a:stretch>
            <a:fillRect/>
          </a:stretch>
        </p:blipFill>
        <p:spPr>
          <a:xfrm>
            <a:off x="6014434" y="3086100"/>
            <a:ext cx="3129566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1.6 Grading and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pres?slideindex=1&amp;slidetitle="/>
              </a:rPr>
              <a:t>1.6 Answers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 action="ppaction://hlinkpres?slideindex=1&amp;slidetitle="/>
              </a:rPr>
              <a:t>1.6 Homework Quiz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1.7 Find Perimeter, Circumference, and Area</a:t>
            </a:r>
            <a:endParaRPr lang="en-US" dirty="0"/>
          </a:p>
        </p:txBody>
      </p:sp>
      <p:grpSp>
        <p:nvGrpSpPr>
          <p:cNvPr id="4" name="Group 5"/>
          <p:cNvGrpSpPr/>
          <p:nvPr/>
        </p:nvGrpSpPr>
        <p:grpSpPr>
          <a:xfrm>
            <a:off x="457200" y="1028700"/>
            <a:ext cx="6096000" cy="1107995"/>
            <a:chOff x="457200" y="1371600"/>
            <a:chExt cx="6096000" cy="1477327"/>
          </a:xfrm>
        </p:grpSpPr>
        <p:sp>
          <p:nvSpPr>
            <p:cNvPr id="5" name="TextBox 4"/>
            <p:cNvSpPr txBox="1"/>
            <p:nvPr/>
          </p:nvSpPr>
          <p:spPr>
            <a:xfrm>
              <a:off x="457200" y="1371600"/>
              <a:ext cx="3276600" cy="7797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Perimeter (P)</a:t>
              </a:r>
              <a:endParaRPr lang="en-US" sz="3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43000" y="2151300"/>
              <a:ext cx="5410200" cy="69762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Distance around a figure</a:t>
              </a:r>
              <a:endParaRPr lang="en-US" sz="2800" dirty="0"/>
            </a:p>
          </p:txBody>
        </p:sp>
      </p:grpSp>
      <p:grpSp>
        <p:nvGrpSpPr>
          <p:cNvPr id="7" name="Group 5"/>
          <p:cNvGrpSpPr/>
          <p:nvPr/>
        </p:nvGrpSpPr>
        <p:grpSpPr>
          <a:xfrm>
            <a:off x="457200" y="3657601"/>
            <a:ext cx="7179076" cy="1103557"/>
            <a:chOff x="457200" y="1371600"/>
            <a:chExt cx="6109852" cy="1471410"/>
          </a:xfrm>
        </p:grpSpPr>
        <p:sp>
          <p:nvSpPr>
            <p:cNvPr id="8" name="TextBox 7"/>
            <p:cNvSpPr txBox="1"/>
            <p:nvPr/>
          </p:nvSpPr>
          <p:spPr>
            <a:xfrm>
              <a:off x="457200" y="1371600"/>
              <a:ext cx="3276600" cy="7797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Area (A)</a:t>
              </a:r>
              <a:endParaRPr lang="en-US" sz="3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56852" y="2145383"/>
              <a:ext cx="5410200" cy="69762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Amount of surface covered by a figure</a:t>
              </a:r>
              <a:endParaRPr lang="en-US" sz="2800" dirty="0"/>
            </a:p>
          </p:txBody>
        </p:sp>
      </p:grpSp>
      <p:grpSp>
        <p:nvGrpSpPr>
          <p:cNvPr id="10" name="Group 5"/>
          <p:cNvGrpSpPr/>
          <p:nvPr/>
        </p:nvGrpSpPr>
        <p:grpSpPr>
          <a:xfrm>
            <a:off x="457200" y="2400300"/>
            <a:ext cx="6130031" cy="1106885"/>
            <a:chOff x="457200" y="1371600"/>
            <a:chExt cx="6130031" cy="1475847"/>
          </a:xfrm>
        </p:grpSpPr>
        <p:sp>
          <p:nvSpPr>
            <p:cNvPr id="11" name="TextBox 10"/>
            <p:cNvSpPr txBox="1"/>
            <p:nvPr/>
          </p:nvSpPr>
          <p:spPr>
            <a:xfrm>
              <a:off x="457200" y="1371600"/>
              <a:ext cx="3200400" cy="7797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Circumference (C)</a:t>
              </a:r>
              <a:endParaRPr lang="en-US" sz="3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77031" y="2149820"/>
              <a:ext cx="5410200" cy="69762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Perimeter of a circle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1.7 Find Perimeter, Circumference, and Area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33400" y="1085851"/>
            <a:ext cx="4038600" cy="1938992"/>
            <a:chOff x="533400" y="1905000"/>
            <a:chExt cx="4038600" cy="2585322"/>
          </a:xfrm>
        </p:grpSpPr>
        <p:sp>
          <p:nvSpPr>
            <p:cNvPr id="4" name="TextBox 3"/>
            <p:cNvSpPr txBox="1"/>
            <p:nvPr/>
          </p:nvSpPr>
          <p:spPr>
            <a:xfrm>
              <a:off x="533400" y="1905000"/>
              <a:ext cx="4038600" cy="258532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u="sng" dirty="0" smtClean="0"/>
                <a:t>Square</a:t>
              </a:r>
            </a:p>
            <a:p>
              <a:r>
                <a:rPr lang="en-US" sz="2400" dirty="0" smtClean="0"/>
                <a:t>   Side </a:t>
              </a:r>
              <a:r>
                <a:rPr lang="en-US" sz="2400" i="1" dirty="0" smtClean="0"/>
                <a:t>s</a:t>
              </a:r>
            </a:p>
            <a:p>
              <a:pPr>
                <a:buFont typeface="Arial" pitchFamily="34" charset="0"/>
                <a:buChar char="•"/>
              </a:pPr>
              <a:endParaRPr lang="en-US" sz="2400" dirty="0" smtClean="0"/>
            </a:p>
            <a:p>
              <a:pPr>
                <a:buFont typeface="Arial" pitchFamily="34" charset="0"/>
                <a:buChar char="•"/>
              </a:pPr>
              <a:r>
                <a:rPr lang="en-US" sz="2400" dirty="0" smtClean="0"/>
                <a:t>P = 4</a:t>
              </a:r>
              <a:r>
                <a:rPr lang="en-US" sz="2400" i="1" dirty="0" smtClean="0"/>
                <a:t>s</a:t>
              </a:r>
              <a:endParaRPr lang="en-US" sz="2400" dirty="0" smtClean="0"/>
            </a:p>
            <a:p>
              <a:pPr>
                <a:buFont typeface="Arial" pitchFamily="34" charset="0"/>
                <a:buChar char="•"/>
              </a:pPr>
              <a:r>
                <a:rPr lang="en-US" sz="2400" dirty="0" smtClean="0"/>
                <a:t>A = </a:t>
              </a:r>
              <a:r>
                <a:rPr lang="en-US" sz="2400" i="1" dirty="0" smtClean="0"/>
                <a:t>s</a:t>
              </a:r>
              <a:r>
                <a:rPr lang="en-US" sz="2400" baseline="30000" dirty="0" smtClean="0"/>
                <a:t>2</a:t>
              </a:r>
              <a:endParaRPr lang="en-US" sz="24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895600" y="2209799"/>
              <a:ext cx="1219200" cy="157479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90800" y="2667000"/>
              <a:ext cx="2286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s</a:t>
              </a:r>
              <a:endParaRPr lang="en-US" sz="2400" i="1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3390900" y="2219325"/>
              <a:ext cx="228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3390900" y="3771898"/>
              <a:ext cx="228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000500" y="2819400"/>
              <a:ext cx="228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0800000">
              <a:off x="2790825" y="2819399"/>
              <a:ext cx="228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533400" y="3200401"/>
            <a:ext cx="4038600" cy="1938992"/>
            <a:chOff x="533400" y="4267200"/>
            <a:chExt cx="4038600" cy="2585322"/>
          </a:xfrm>
        </p:grpSpPr>
        <p:grpSp>
          <p:nvGrpSpPr>
            <p:cNvPr id="25" name="Group 24"/>
            <p:cNvGrpSpPr/>
            <p:nvPr/>
          </p:nvGrpSpPr>
          <p:grpSpPr>
            <a:xfrm>
              <a:off x="533400" y="4267200"/>
              <a:ext cx="4038600" cy="2585322"/>
              <a:chOff x="533400" y="4267200"/>
              <a:chExt cx="4038600" cy="2585322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533400" y="4267200"/>
                <a:ext cx="4038600" cy="2585322"/>
                <a:chOff x="533400" y="1905000"/>
                <a:chExt cx="4038600" cy="2585322"/>
              </a:xfrm>
            </p:grpSpPr>
            <p:sp>
              <p:nvSpPr>
                <p:cNvPr id="15" name="TextBox 14"/>
                <p:cNvSpPr txBox="1"/>
                <p:nvPr/>
              </p:nvSpPr>
              <p:spPr>
                <a:xfrm>
                  <a:off x="533400" y="1905000"/>
                  <a:ext cx="4038600" cy="2585322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 smtClean="0"/>
                    <a:t>Rectangle</a:t>
                  </a:r>
                </a:p>
                <a:p>
                  <a:r>
                    <a:rPr lang="en-US" sz="2400" dirty="0" smtClean="0"/>
                    <a:t>  Length </a:t>
                  </a:r>
                  <a:r>
                    <a:rPr lang="en-US" sz="2400" i="1" dirty="0" smtClean="0"/>
                    <a:t>ℓ</a:t>
                  </a:r>
                  <a:endParaRPr lang="en-US" sz="2400" dirty="0" smtClean="0"/>
                </a:p>
                <a:p>
                  <a:r>
                    <a:rPr lang="en-US" sz="2400" dirty="0" smtClean="0"/>
                    <a:t>  Width </a:t>
                  </a:r>
                  <a:r>
                    <a:rPr lang="en-US" sz="2400" i="1" dirty="0" smtClean="0"/>
                    <a:t>w</a:t>
                  </a:r>
                </a:p>
                <a:p>
                  <a:pPr>
                    <a:buFont typeface="Arial" pitchFamily="34" charset="0"/>
                    <a:buChar char="•"/>
                  </a:pPr>
                  <a:r>
                    <a:rPr lang="en-US" sz="2400" dirty="0" smtClean="0"/>
                    <a:t>P = 2</a:t>
                  </a:r>
                  <a:r>
                    <a:rPr lang="en-US" sz="2400" i="1" dirty="0" smtClean="0"/>
                    <a:t>ℓ</a:t>
                  </a:r>
                  <a:r>
                    <a:rPr lang="en-US" sz="2400" dirty="0" smtClean="0"/>
                    <a:t> + 2</a:t>
                  </a:r>
                  <a:r>
                    <a:rPr lang="en-US" sz="2400" i="1" dirty="0" smtClean="0"/>
                    <a:t>w</a:t>
                  </a:r>
                </a:p>
                <a:p>
                  <a:pPr>
                    <a:buFont typeface="Arial" pitchFamily="34" charset="0"/>
                    <a:buChar char="•"/>
                  </a:pPr>
                  <a:r>
                    <a:rPr lang="en-US" sz="2400" dirty="0" smtClean="0"/>
                    <a:t>A = </a:t>
                  </a:r>
                  <a:r>
                    <a:rPr lang="en-US" sz="2400" i="1" dirty="0" err="1" smtClean="0"/>
                    <a:t>ℓw</a:t>
                  </a:r>
                  <a:endParaRPr lang="en-US" sz="2400" dirty="0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2895600" y="2044483"/>
                  <a:ext cx="1219200" cy="1314270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2562225" y="2536469"/>
                  <a:ext cx="228600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i="1" dirty="0" smtClean="0"/>
                    <a:t>ℓ</a:t>
                  </a:r>
                  <a:endParaRPr lang="en-US" sz="2400" i="1" dirty="0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 rot="5400000">
                  <a:off x="3390900" y="2082582"/>
                  <a:ext cx="2286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5400000">
                  <a:off x="3390900" y="3314698"/>
                  <a:ext cx="2286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10800000">
                  <a:off x="4000500" y="2819400"/>
                  <a:ext cx="2286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0800000">
                  <a:off x="2790825" y="2819399"/>
                  <a:ext cx="2286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Straight Connector 21"/>
              <p:cNvCxnSpPr/>
              <p:nvPr/>
            </p:nvCxnSpPr>
            <p:spPr>
              <a:xfrm rot="5400000">
                <a:off x="3467100" y="5689817"/>
                <a:ext cx="2286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3467100" y="4457700"/>
                <a:ext cx="2286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3352800" y="5689817"/>
              <a:ext cx="2286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w</a:t>
              </a:r>
              <a:endParaRPr lang="en-US" sz="2400" i="1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800600" y="1085851"/>
            <a:ext cx="4038600" cy="1938992"/>
            <a:chOff x="4800600" y="1447800"/>
            <a:chExt cx="4038600" cy="2585322"/>
          </a:xfrm>
        </p:grpSpPr>
        <p:sp>
          <p:nvSpPr>
            <p:cNvPr id="27" name="TextBox 26"/>
            <p:cNvSpPr txBox="1"/>
            <p:nvPr/>
          </p:nvSpPr>
          <p:spPr>
            <a:xfrm>
              <a:off x="4800600" y="1447800"/>
              <a:ext cx="4038600" cy="258532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u="sng" dirty="0" smtClean="0"/>
                <a:t>Triangle</a:t>
              </a:r>
            </a:p>
            <a:p>
              <a:r>
                <a:rPr lang="en-US" sz="2400" dirty="0" smtClean="0"/>
                <a:t>  sides a, b, c</a:t>
              </a:r>
            </a:p>
            <a:p>
              <a:r>
                <a:rPr lang="en-US" sz="2400" dirty="0" smtClean="0"/>
                <a:t>  base b, height h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400" dirty="0" smtClean="0"/>
                <a:t>P = a + b + c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400" dirty="0" smtClean="0"/>
                <a:t>A = </a:t>
              </a:r>
              <a:r>
                <a:rPr lang="en-US" sz="2400" i="1" dirty="0" smtClean="0"/>
                <a:t>½ </a:t>
              </a:r>
              <a:r>
                <a:rPr lang="en-US" sz="2400" i="1" dirty="0" err="1" smtClean="0"/>
                <a:t>bh</a:t>
              </a:r>
              <a:endParaRPr lang="en-US" sz="2400" dirty="0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7391400" y="1828800"/>
              <a:ext cx="1447800" cy="1682353"/>
              <a:chOff x="7086600" y="2286000"/>
              <a:chExt cx="1447800" cy="1682353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7162800" y="2286000"/>
                <a:ext cx="1371600" cy="914400"/>
                <a:chOff x="7162800" y="2286000"/>
                <a:chExt cx="1371600" cy="914400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7162800" y="3200400"/>
                  <a:ext cx="13716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>
                  <a:off x="6896100" y="2552700"/>
                  <a:ext cx="914400" cy="381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7543800" y="2286000"/>
                  <a:ext cx="990600" cy="914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5400000">
                  <a:off x="7086600" y="2743200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7543800" y="3048000"/>
                  <a:ext cx="1524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5400000">
                  <a:off x="7620000" y="3124200"/>
                  <a:ext cx="1524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TextBox 49"/>
              <p:cNvSpPr txBox="1"/>
              <p:nvPr/>
            </p:nvSpPr>
            <p:spPr>
              <a:xfrm>
                <a:off x="7086600" y="2438400"/>
                <a:ext cx="304800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</a:t>
                </a:r>
                <a:endParaRPr lang="en-US" sz="24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620000" y="3352800"/>
                <a:ext cx="304800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b</a:t>
                </a:r>
                <a:endParaRPr lang="en-US" sz="24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924800" y="2362200"/>
                <a:ext cx="304800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</a:t>
                </a:r>
                <a:endParaRPr lang="en-US" sz="24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467600" y="2590800"/>
                <a:ext cx="304800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h</a:t>
                </a:r>
                <a:endParaRPr lang="en-US" sz="2400" dirty="0"/>
              </a:p>
            </p:txBody>
          </p:sp>
          <p:sp>
            <p:nvSpPr>
              <p:cNvPr id="54" name="Left Brace 53"/>
              <p:cNvSpPr/>
              <p:nvPr/>
            </p:nvSpPr>
            <p:spPr>
              <a:xfrm rot="16200000" flipV="1">
                <a:off x="7734300" y="2705100"/>
                <a:ext cx="228600" cy="1371600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4800600" y="3200401"/>
            <a:ext cx="4038600" cy="1938992"/>
            <a:chOff x="4800600" y="4267200"/>
            <a:chExt cx="4038600" cy="2585322"/>
          </a:xfrm>
        </p:grpSpPr>
        <p:sp>
          <p:nvSpPr>
            <p:cNvPr id="56" name="TextBox 55"/>
            <p:cNvSpPr txBox="1"/>
            <p:nvPr/>
          </p:nvSpPr>
          <p:spPr>
            <a:xfrm>
              <a:off x="4800600" y="4267200"/>
              <a:ext cx="4038600" cy="258532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u="sng" dirty="0" smtClean="0"/>
                <a:t>Circle</a:t>
              </a:r>
            </a:p>
            <a:p>
              <a:r>
                <a:rPr lang="en-US" sz="2400" dirty="0" smtClean="0"/>
                <a:t>  diameter d</a:t>
              </a:r>
            </a:p>
            <a:p>
              <a:r>
                <a:rPr lang="en-US" sz="2400" dirty="0" smtClean="0"/>
                <a:t>  radius r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400" dirty="0" smtClean="0"/>
                <a:t>C = 2</a:t>
              </a:r>
              <a:r>
                <a:rPr lang="el-GR" sz="2400" dirty="0" smtClean="0"/>
                <a:t>π</a:t>
              </a:r>
              <a:r>
                <a:rPr lang="en-US" sz="2400" dirty="0" smtClean="0"/>
                <a:t>r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400" dirty="0" smtClean="0"/>
                <a:t>A = </a:t>
              </a:r>
              <a:r>
                <a:rPr lang="el-GR" sz="2400" dirty="0" smtClean="0"/>
                <a:t>π</a:t>
              </a:r>
              <a:r>
                <a:rPr lang="en-US" sz="2400" dirty="0" smtClean="0"/>
                <a:t>r</a:t>
              </a:r>
              <a:r>
                <a:rPr lang="en-US" sz="2400" baseline="30000" dirty="0" smtClean="0"/>
                <a:t>2</a:t>
              </a:r>
              <a:endParaRPr lang="en-US" sz="2400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7086600" y="4406683"/>
              <a:ext cx="1447800" cy="196871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>
              <a:stCxn id="65" idx="6"/>
              <a:endCxn id="65" idx="2"/>
            </p:cNvCxnSpPr>
            <p:nvPr/>
          </p:nvCxnSpPr>
          <p:spPr>
            <a:xfrm flipH="1">
              <a:off x="7086600" y="5391040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7620000" y="5329534"/>
              <a:ext cx="2286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</a:t>
              </a:r>
              <a:endParaRPr lang="en-US" sz="2400" dirty="0"/>
            </a:p>
          </p:txBody>
        </p:sp>
        <p:cxnSp>
          <p:nvCxnSpPr>
            <p:cNvPr id="60" name="Straight Connector 59"/>
            <p:cNvCxnSpPr>
              <a:stCxn id="65" idx="7"/>
            </p:cNvCxnSpPr>
            <p:nvPr/>
          </p:nvCxnSpPr>
          <p:spPr>
            <a:xfrm flipH="1">
              <a:off x="7800973" y="4694995"/>
              <a:ext cx="521402" cy="677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7848600" y="4648199"/>
              <a:ext cx="2286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1.1 Identify Points, Lines, and Planes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5334000" cy="339447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 smtClean="0"/>
                  <a:t>Give two other names for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𝐵𝐷</m:t>
                        </m:r>
                      </m:e>
                    </m:acc>
                  </m:oMath>
                </a14:m>
                <a:endParaRPr lang="en-US" sz="2800" dirty="0" smtClean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Give another name for plane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𝒯</m:t>
                    </m:r>
                  </m:oMath>
                </a14:m>
                <a:endParaRPr lang="en-US" sz="2800" i="1" dirty="0" smtClean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Name  three collinear points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Name four coplanar points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334000" cy="4525963"/>
              </a:xfrm>
              <a:blipFill rotWithShape="1">
                <a:blip r:embed="rId3"/>
                <a:stretch>
                  <a:fillRect l="-1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5486398" y="1600200"/>
            <a:ext cx="3124202" cy="2743200"/>
            <a:chOff x="5486398" y="2133600"/>
            <a:chExt cx="3124202" cy="3657600"/>
          </a:xfrm>
        </p:grpSpPr>
        <p:grpSp>
          <p:nvGrpSpPr>
            <p:cNvPr id="21" name="Group 20"/>
            <p:cNvGrpSpPr/>
            <p:nvPr/>
          </p:nvGrpSpPr>
          <p:grpSpPr>
            <a:xfrm>
              <a:off x="5486398" y="2133600"/>
              <a:ext cx="3009894" cy="3657600"/>
              <a:chOff x="5867396" y="2133600"/>
              <a:chExt cx="2633656" cy="2552700"/>
            </a:xfrm>
          </p:grpSpPr>
          <p:sp>
            <p:nvSpPr>
              <p:cNvPr id="5" name="Parallelogram 4"/>
              <p:cNvSpPr/>
              <p:nvPr/>
            </p:nvSpPr>
            <p:spPr>
              <a:xfrm rot="16200000" flipH="1">
                <a:off x="6019800" y="2819400"/>
                <a:ext cx="2552700" cy="1181100"/>
              </a:xfrm>
              <a:prstGeom prst="parallelogram">
                <a:avLst>
                  <a:gd name="adj" fmla="val 5416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 rot="5400000" flipH="1" flipV="1">
                <a:off x="6400800" y="3124200"/>
                <a:ext cx="1752600" cy="838200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7296150" y="3518390"/>
                <a:ext cx="1204902" cy="242556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>
                <a:endCxn id="5" idx="0"/>
              </p:cNvCxnSpPr>
              <p:nvPr/>
            </p:nvCxnSpPr>
            <p:spPr>
              <a:xfrm>
                <a:off x="5867396" y="3250406"/>
                <a:ext cx="838204" cy="159544"/>
              </a:xfrm>
              <a:prstGeom prst="straightConnector1">
                <a:avLst/>
              </a:prstGeom>
              <a:ln w="28575"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6400800" y="4191000"/>
              <a:ext cx="3810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E</a:t>
              </a:r>
              <a:endParaRPr lang="en-US" sz="2400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05600" y="4796135"/>
              <a:ext cx="3810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C</a:t>
              </a:r>
              <a:endParaRPr lang="en-US" sz="2400" i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10400" y="3983771"/>
              <a:ext cx="3810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B</a:t>
              </a:r>
              <a:endParaRPr lang="en-US" sz="2400" i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86600" y="2971800"/>
              <a:ext cx="3810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A</a:t>
              </a:r>
              <a:endParaRPr lang="en-US" sz="2400" i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67600" y="2438400"/>
              <a:ext cx="3810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ℓ</a:t>
              </a:r>
              <a:endParaRPr lang="en-US" sz="2400" i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477000" y="2819400"/>
                  <a:ext cx="381000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/>
                          </a:rPr>
                          <m:t>𝒯</m:t>
                        </m:r>
                      </m:oMath>
                    </m:oMathPara>
                  </a14:m>
                  <a:endParaRPr lang="en-US" sz="2400" b="1" i="1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000" y="2819400"/>
                  <a:ext cx="381000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839" r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8229600" y="3962400"/>
              <a:ext cx="3810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m</a:t>
              </a:r>
              <a:endParaRPr lang="en-US" sz="2400" i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91200" y="3810000"/>
              <a:ext cx="3810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D</a:t>
              </a:r>
              <a:endParaRPr lang="en-US" sz="2400" i="1" dirty="0"/>
            </a:p>
          </p:txBody>
        </p:sp>
        <p:cxnSp>
          <p:nvCxnSpPr>
            <p:cNvPr id="23" name="Straight Connector 22"/>
            <p:cNvCxnSpPr>
              <a:stCxn id="5" idx="0"/>
            </p:cNvCxnSpPr>
            <p:nvPr/>
          </p:nvCxnSpPr>
          <p:spPr>
            <a:xfrm>
              <a:off x="6444346" y="3962400"/>
              <a:ext cx="680346" cy="155376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6705600" y="4419600"/>
              <a:ext cx="45720" cy="457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974080" y="3829050"/>
              <a:ext cx="45720" cy="457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429500" y="3200400"/>
              <a:ext cx="45720" cy="457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781800" y="4907280"/>
              <a:ext cx="45720" cy="457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1.7 Find Perimeter, Circumference, and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area and perimeter (or circumference) of the figure. If necessary, round to the nearest tenth.</a:t>
            </a:r>
          </a:p>
          <a:p>
            <a:endParaRPr lang="en-US" dirty="0"/>
          </a:p>
        </p:txBody>
      </p:sp>
      <p:pic>
        <p:nvPicPr>
          <p:cNvPr id="4" name="Picture 65"/>
          <p:cNvPicPr>
            <a:picLocks noChangeAspect="1" noChangeArrowheads="1"/>
          </p:cNvPicPr>
          <p:nvPr/>
        </p:nvPicPr>
        <p:blipFill>
          <a:blip r:embed="rId3" cstate="print"/>
          <a:srcRect l="10891" t="7418" r="5941"/>
          <a:stretch>
            <a:fillRect/>
          </a:stretch>
        </p:blipFill>
        <p:spPr bwMode="auto">
          <a:xfrm>
            <a:off x="319596" y="2647950"/>
            <a:ext cx="3200400" cy="1562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7"/>
          <p:cNvPicPr>
            <a:picLocks noChangeAspect="1" noChangeArrowheads="1"/>
          </p:cNvPicPr>
          <p:nvPr/>
        </p:nvPicPr>
        <p:blipFill>
          <a:blip r:embed="rId4" cstate="print"/>
          <a:srcRect l="12384"/>
          <a:stretch>
            <a:fillRect/>
          </a:stretch>
        </p:blipFill>
        <p:spPr bwMode="auto">
          <a:xfrm>
            <a:off x="3962402" y="3181350"/>
            <a:ext cx="2695575" cy="1604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9"/>
          <p:cNvPicPr>
            <a:picLocks noChangeAspect="1" noChangeArrowheads="1"/>
          </p:cNvPicPr>
          <p:nvPr/>
        </p:nvPicPr>
        <p:blipFill>
          <a:blip r:embed="rId5" cstate="print"/>
          <a:srcRect l="16667"/>
          <a:stretch>
            <a:fillRect/>
          </a:stretch>
        </p:blipFill>
        <p:spPr bwMode="auto">
          <a:xfrm>
            <a:off x="7010400" y="2286000"/>
            <a:ext cx="1905000" cy="180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1.7 Find Perimeter, Circumference, and Area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00150"/>
                <a:ext cx="8229600" cy="382905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Describe how to find the height from </a:t>
                </a:r>
                <a:r>
                  <a:rPr lang="en-US" i="1" dirty="0" smtClean="0"/>
                  <a:t>F</a:t>
                </a:r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𝐸𝐺</m:t>
                        </m:r>
                      </m:e>
                    </m:bar>
                  </m:oMath>
                </a14:m>
                <a:r>
                  <a:rPr lang="en-US" dirty="0" smtClean="0"/>
                  <a:t> in the triangle.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Find the perimeter and area</a:t>
                </a:r>
              </a:p>
              <a:p>
                <a:pPr>
                  <a:buNone/>
                </a:pPr>
                <a:r>
                  <a:rPr lang="en-US" dirty="0" smtClean="0"/>
                  <a:t>    of the triangle.</a:t>
                </a:r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endParaRPr lang="en-US" dirty="0" smtClean="0"/>
              </a:p>
              <a:p>
                <a:r>
                  <a:rPr lang="en-US" dirty="0" smtClean="0"/>
                  <a:t>What if each side of the triangle were twice as long, would it cover twice as much area?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229600" cy="5105400"/>
              </a:xfrm>
              <a:blipFill rotWithShape="1">
                <a:blip r:embed="rId3"/>
                <a:stretch>
                  <a:fillRect l="-1704" t="-1434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600200"/>
            <a:ext cx="2914650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1.7 Find Perimeter, Circumference, and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area of a triangle is 64 square meters, and its height is 16 meters. Find the length of its base.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52 #2-42 even, 46, 48-52 all = 27 total</a:t>
            </a:r>
          </a:p>
          <a:p>
            <a:r>
              <a:rPr lang="en-US" i="1" dirty="0" smtClean="0"/>
              <a:t>Extra Credit 56 #2,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1.7 Grading and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pres?slideindex=1&amp;slidetitle="/>
              </a:rPr>
              <a:t>1.7 Answers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 action="ppaction://hlinkpres?slideindex=1&amp;slidetitle="/>
              </a:rPr>
              <a:t>1.7 Homework Quiz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1.Review</a:t>
            </a:r>
            <a:endParaRPr lang="en-US" dirty="0"/>
          </a:p>
        </p:txBody>
      </p:sp>
      <p:pic>
        <p:nvPicPr>
          <p:cNvPr id="4" name="Picture 3" descr="1.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91314"/>
            <a:ext cx="4343400" cy="4252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1314450"/>
            <a:ext cx="3505200" cy="2937272"/>
          </a:xfrm>
        </p:spPr>
        <p:txBody>
          <a:bodyPr/>
          <a:lstStyle/>
          <a:p>
            <a:pPr>
              <a:buNone/>
            </a:pPr>
            <a:r>
              <a:rPr lang="en-US" i="1" smtClean="0"/>
              <a:t>64 </a:t>
            </a:r>
            <a:r>
              <a:rPr lang="en-US" i="1" dirty="0" smtClean="0"/>
              <a:t>#1-22 = 22 total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1.1 Identify Points, Lines, and Planes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1975105" y="1651358"/>
            <a:ext cx="2535936" cy="788114"/>
            <a:chOff x="1975105" y="2201810"/>
            <a:chExt cx="2535936" cy="1050818"/>
          </a:xfrm>
        </p:grpSpPr>
        <p:sp>
          <p:nvSpPr>
            <p:cNvPr id="8" name="TextBox 7"/>
            <p:cNvSpPr txBox="1"/>
            <p:nvPr/>
          </p:nvSpPr>
          <p:spPr>
            <a:xfrm>
              <a:off x="1975105" y="2201810"/>
              <a:ext cx="2535936" cy="63664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2400" dirty="0" smtClean="0"/>
                <a:t>Part of a Line</a:t>
              </a:r>
              <a:endParaRPr lang="en-US" sz="2400" dirty="0"/>
            </a:p>
          </p:txBody>
        </p:sp>
        <p:cxnSp>
          <p:nvCxnSpPr>
            <p:cNvPr id="10" name="Straight Connector 9"/>
            <p:cNvCxnSpPr>
              <a:stCxn id="8" idx="2"/>
              <a:endCxn id="6" idx="0"/>
            </p:cNvCxnSpPr>
            <p:nvPr/>
          </p:nvCxnSpPr>
          <p:spPr>
            <a:xfrm rot="5400000">
              <a:off x="3035988" y="3045543"/>
              <a:ext cx="41417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877569" y="1257300"/>
            <a:ext cx="263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it?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291328" y="1257300"/>
            <a:ext cx="263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it like?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097283" y="4094513"/>
            <a:ext cx="487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is it named?</a:t>
            </a:r>
            <a:endParaRPr lang="en-US" sz="24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4511043" y="1651358"/>
            <a:ext cx="3218687" cy="1091842"/>
            <a:chOff x="4511041" y="2201810"/>
            <a:chExt cx="3218687" cy="1455790"/>
          </a:xfrm>
        </p:grpSpPr>
        <p:sp>
          <p:nvSpPr>
            <p:cNvPr id="16" name="TextBox 15"/>
            <p:cNvSpPr txBox="1"/>
            <p:nvPr/>
          </p:nvSpPr>
          <p:spPr>
            <a:xfrm>
              <a:off x="5681472" y="2201810"/>
              <a:ext cx="2048256" cy="145579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lnSpcReduction="10000"/>
            </a:bodyPr>
            <a:lstStyle/>
            <a:p>
              <a:r>
                <a:rPr lang="en-US" sz="2400" dirty="0" smtClean="0"/>
                <a:t>Part of a line between two endpoints</a:t>
              </a:r>
              <a:endParaRPr lang="en-US" sz="2400" dirty="0"/>
            </a:p>
          </p:txBody>
        </p:sp>
        <p:cxnSp>
          <p:nvCxnSpPr>
            <p:cNvPr id="27" name="Straight Connector 26"/>
            <p:cNvCxnSpPr>
              <a:stCxn id="6" idx="3"/>
              <a:endCxn id="16" idx="1"/>
            </p:cNvCxnSpPr>
            <p:nvPr/>
          </p:nvCxnSpPr>
          <p:spPr>
            <a:xfrm flipV="1">
              <a:off x="4511041" y="2929705"/>
              <a:ext cx="1170431" cy="64124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975107" y="2439473"/>
            <a:ext cx="2965195" cy="532388"/>
            <a:chOff x="1975105" y="3252629"/>
            <a:chExt cx="2965195" cy="709851"/>
          </a:xfrm>
        </p:grpSpPr>
        <p:sp>
          <p:nvSpPr>
            <p:cNvPr id="6" name="TextBox 5"/>
            <p:cNvSpPr txBox="1"/>
            <p:nvPr/>
          </p:nvSpPr>
          <p:spPr>
            <a:xfrm>
              <a:off x="1975105" y="3252629"/>
              <a:ext cx="2535936" cy="63664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2400" dirty="0" smtClean="0"/>
                <a:t>Segment •          • </a:t>
              </a:r>
              <a:endParaRPr lang="en-US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24200" y="3429000"/>
              <a:ext cx="18161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/>
                <a:t>A            B</a:t>
              </a:r>
              <a:endParaRPr lang="en-US" sz="2000" i="1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3294354" y="3552685"/>
              <a:ext cx="8382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374394" y="2916960"/>
            <a:ext cx="868683" cy="1194240"/>
            <a:chOff x="2374392" y="3889279"/>
            <a:chExt cx="868683" cy="15923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374392" y="4844949"/>
                  <a:ext cx="826008" cy="636649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𝐴𝐵</m:t>
                            </m:r>
                          </m:e>
                        </m:ba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4392" y="4844949"/>
                  <a:ext cx="826008" cy="63664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/>
            <p:cNvCxnSpPr>
              <a:stCxn id="6" idx="2"/>
              <a:endCxn id="12" idx="0"/>
            </p:cNvCxnSpPr>
            <p:nvPr/>
          </p:nvCxnSpPr>
          <p:spPr>
            <a:xfrm rot="5400000">
              <a:off x="2537401" y="4139276"/>
              <a:ext cx="955671" cy="45567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511040" y="2678216"/>
            <a:ext cx="3214116" cy="697786"/>
            <a:chOff x="4511040" y="3570954"/>
            <a:chExt cx="3214116" cy="930381"/>
          </a:xfrm>
        </p:grpSpPr>
        <p:sp>
          <p:nvSpPr>
            <p:cNvPr id="31" name="TextBox 30"/>
            <p:cNvSpPr txBox="1"/>
            <p:nvPr/>
          </p:nvSpPr>
          <p:spPr>
            <a:xfrm>
              <a:off x="5676900" y="3886200"/>
              <a:ext cx="2048256" cy="61513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62500" lnSpcReduction="20000"/>
            </a:bodyPr>
            <a:lstStyle/>
            <a:p>
              <a:r>
                <a:rPr lang="en-US" sz="2400" dirty="0" smtClean="0"/>
                <a:t>Does NOT go on forever</a:t>
              </a:r>
              <a:endParaRPr lang="en-US" sz="2400" dirty="0"/>
            </a:p>
          </p:txBody>
        </p:sp>
        <p:cxnSp>
          <p:nvCxnSpPr>
            <p:cNvPr id="34" name="Straight Connector 33"/>
            <p:cNvCxnSpPr>
              <a:stCxn id="6" idx="3"/>
              <a:endCxn id="31" idx="1"/>
            </p:cNvCxnSpPr>
            <p:nvPr/>
          </p:nvCxnSpPr>
          <p:spPr>
            <a:xfrm>
              <a:off x="4511040" y="3570954"/>
              <a:ext cx="1165860" cy="6228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3243075" y="2916959"/>
            <a:ext cx="1176527" cy="1197842"/>
            <a:chOff x="3243073" y="3889277"/>
            <a:chExt cx="1176527" cy="15971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3593592" y="4849751"/>
                  <a:ext cx="826008" cy="636649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𝐵𝐴</m:t>
                            </m:r>
                          </m:e>
                        </m:ba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3592" y="4849751"/>
                  <a:ext cx="826008" cy="63664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/>
            <p:cNvCxnSpPr>
              <a:stCxn id="6" idx="2"/>
              <a:endCxn id="42" idx="0"/>
            </p:cNvCxnSpPr>
            <p:nvPr/>
          </p:nvCxnSpPr>
          <p:spPr>
            <a:xfrm rot="16200000" flipH="1">
              <a:off x="3144598" y="3987752"/>
              <a:ext cx="960473" cy="76352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304802" y="2916960"/>
            <a:ext cx="2938273" cy="1189553"/>
            <a:chOff x="304800" y="3889279"/>
            <a:chExt cx="2938273" cy="1586070"/>
          </a:xfrm>
        </p:grpSpPr>
        <p:sp>
          <p:nvSpPr>
            <p:cNvPr id="35" name="TextBox 34"/>
            <p:cNvSpPr txBox="1"/>
            <p:nvPr/>
          </p:nvSpPr>
          <p:spPr>
            <a:xfrm>
              <a:off x="304800" y="4838700"/>
              <a:ext cx="1816608" cy="6366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 fontScale="62500" lnSpcReduction="20000"/>
            </a:bodyPr>
            <a:lstStyle/>
            <a:p>
              <a:r>
                <a:rPr lang="en-US" sz="2400" dirty="0" smtClean="0"/>
                <a:t>Named by endpoints</a:t>
              </a:r>
              <a:endParaRPr lang="en-US" sz="2400" dirty="0"/>
            </a:p>
          </p:txBody>
        </p:sp>
        <p:cxnSp>
          <p:nvCxnSpPr>
            <p:cNvPr id="36" name="Straight Connector 35"/>
            <p:cNvCxnSpPr>
              <a:stCxn id="6" idx="2"/>
              <a:endCxn id="35" idx="0"/>
            </p:cNvCxnSpPr>
            <p:nvPr/>
          </p:nvCxnSpPr>
          <p:spPr>
            <a:xfrm rot="5400000">
              <a:off x="1753378" y="3349005"/>
              <a:ext cx="949422" cy="20299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1.1 Identify Points, Lines, and Planes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1975105" y="1651358"/>
            <a:ext cx="2535936" cy="788114"/>
            <a:chOff x="1975105" y="2201810"/>
            <a:chExt cx="2535936" cy="1050818"/>
          </a:xfrm>
        </p:grpSpPr>
        <p:sp>
          <p:nvSpPr>
            <p:cNvPr id="8" name="TextBox 7"/>
            <p:cNvSpPr txBox="1"/>
            <p:nvPr/>
          </p:nvSpPr>
          <p:spPr>
            <a:xfrm>
              <a:off x="1975105" y="2201810"/>
              <a:ext cx="2535936" cy="63664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2400" dirty="0" smtClean="0"/>
                <a:t>Part of a Line</a:t>
              </a:r>
              <a:endParaRPr lang="en-US" sz="2400" dirty="0"/>
            </a:p>
          </p:txBody>
        </p:sp>
        <p:cxnSp>
          <p:nvCxnSpPr>
            <p:cNvPr id="10" name="Straight Connector 9"/>
            <p:cNvCxnSpPr>
              <a:stCxn id="8" idx="2"/>
              <a:endCxn id="6" idx="0"/>
            </p:cNvCxnSpPr>
            <p:nvPr/>
          </p:nvCxnSpPr>
          <p:spPr>
            <a:xfrm rot="5400000">
              <a:off x="3035988" y="3045543"/>
              <a:ext cx="41417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877569" y="1257300"/>
            <a:ext cx="263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it?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291328" y="1257300"/>
            <a:ext cx="263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it like?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097283" y="4094513"/>
            <a:ext cx="487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is it named?</a:t>
            </a:r>
            <a:endParaRPr lang="en-US" sz="24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4511043" y="1651358"/>
            <a:ext cx="3218687" cy="1206142"/>
            <a:chOff x="4511041" y="2201810"/>
            <a:chExt cx="3218687" cy="1608190"/>
          </a:xfrm>
        </p:grpSpPr>
        <p:sp>
          <p:nvSpPr>
            <p:cNvPr id="16" name="TextBox 15"/>
            <p:cNvSpPr txBox="1"/>
            <p:nvPr/>
          </p:nvSpPr>
          <p:spPr>
            <a:xfrm>
              <a:off x="5681472" y="2201810"/>
              <a:ext cx="2048256" cy="160819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77500" lnSpcReduction="20000"/>
            </a:bodyPr>
            <a:lstStyle/>
            <a:p>
              <a:r>
                <a:rPr lang="en-US" sz="2400" dirty="0" smtClean="0"/>
                <a:t>Part of a line starting at one endpoint and continuing forever</a:t>
              </a:r>
              <a:endParaRPr lang="en-US" sz="2400" dirty="0"/>
            </a:p>
          </p:txBody>
        </p:sp>
        <p:cxnSp>
          <p:nvCxnSpPr>
            <p:cNvPr id="27" name="Straight Connector 26"/>
            <p:cNvCxnSpPr>
              <a:stCxn id="6" idx="3"/>
              <a:endCxn id="16" idx="1"/>
            </p:cNvCxnSpPr>
            <p:nvPr/>
          </p:nvCxnSpPr>
          <p:spPr>
            <a:xfrm flipV="1">
              <a:off x="4511041" y="3005904"/>
              <a:ext cx="1170431" cy="56504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1975107" y="2439473"/>
            <a:ext cx="2965195" cy="532388"/>
            <a:chOff x="1975105" y="3252629"/>
            <a:chExt cx="2965195" cy="709851"/>
          </a:xfrm>
        </p:grpSpPr>
        <p:sp>
          <p:nvSpPr>
            <p:cNvPr id="6" name="TextBox 5"/>
            <p:cNvSpPr txBox="1"/>
            <p:nvPr/>
          </p:nvSpPr>
          <p:spPr>
            <a:xfrm>
              <a:off x="1975105" y="3252629"/>
              <a:ext cx="2535936" cy="63664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2400" dirty="0" smtClean="0"/>
                <a:t>Ray          •          • </a:t>
              </a:r>
              <a:endParaRPr lang="en-US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24200" y="3429000"/>
              <a:ext cx="18161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/>
                <a:t>A            B</a:t>
              </a:r>
              <a:endParaRPr lang="en-US" sz="2000" i="1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2895600" y="3554000"/>
              <a:ext cx="12192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4511043" y="2678216"/>
            <a:ext cx="3214115" cy="979385"/>
            <a:chOff x="4511041" y="3570954"/>
            <a:chExt cx="3214115" cy="1305846"/>
          </a:xfrm>
        </p:grpSpPr>
        <p:sp>
          <p:nvSpPr>
            <p:cNvPr id="31" name="TextBox 30"/>
            <p:cNvSpPr txBox="1"/>
            <p:nvPr/>
          </p:nvSpPr>
          <p:spPr>
            <a:xfrm>
              <a:off x="5676900" y="3962400"/>
              <a:ext cx="2048256" cy="914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77500" lnSpcReduction="20000"/>
            </a:bodyPr>
            <a:lstStyle/>
            <a:p>
              <a:r>
                <a:rPr lang="en-US" sz="2400" dirty="0" smtClean="0"/>
                <a:t>Goes forever in one direction only</a:t>
              </a:r>
              <a:endParaRPr lang="en-US" sz="2400" dirty="0"/>
            </a:p>
          </p:txBody>
        </p:sp>
        <p:cxnSp>
          <p:nvCxnSpPr>
            <p:cNvPr id="34" name="Straight Connector 33"/>
            <p:cNvCxnSpPr>
              <a:stCxn id="6" idx="3"/>
              <a:endCxn id="31" idx="1"/>
            </p:cNvCxnSpPr>
            <p:nvPr/>
          </p:nvCxnSpPr>
          <p:spPr>
            <a:xfrm>
              <a:off x="4511041" y="3570954"/>
              <a:ext cx="1165859" cy="8486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3243075" y="2916959"/>
            <a:ext cx="1176527" cy="1197842"/>
            <a:chOff x="3243073" y="3889277"/>
            <a:chExt cx="1176527" cy="15971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3593592" y="4849751"/>
                  <a:ext cx="826008" cy="636649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𝐵𝐴</m:t>
                            </m:r>
                          </m:e>
                        </m:ac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3592" y="4849751"/>
                  <a:ext cx="826008" cy="63664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/>
            <p:cNvCxnSpPr>
              <a:stCxn id="6" idx="2"/>
              <a:endCxn id="42" idx="0"/>
            </p:cNvCxnSpPr>
            <p:nvPr/>
          </p:nvCxnSpPr>
          <p:spPr>
            <a:xfrm rot="16200000" flipH="1">
              <a:off x="3144598" y="3987752"/>
              <a:ext cx="960473" cy="76352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04800" y="2916960"/>
            <a:ext cx="3124200" cy="1189553"/>
            <a:chOff x="304800" y="3889279"/>
            <a:chExt cx="3124200" cy="1586070"/>
          </a:xfrm>
        </p:grpSpPr>
        <p:sp>
          <p:nvSpPr>
            <p:cNvPr id="35" name="TextBox 34"/>
            <p:cNvSpPr txBox="1"/>
            <p:nvPr/>
          </p:nvSpPr>
          <p:spPr>
            <a:xfrm>
              <a:off x="304800" y="4838700"/>
              <a:ext cx="3124200" cy="6366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 fontScale="62500" lnSpcReduction="20000"/>
            </a:bodyPr>
            <a:lstStyle/>
            <a:p>
              <a:r>
                <a:rPr lang="en-US" sz="2400" dirty="0" smtClean="0"/>
                <a:t>Named by endpoint followed by one other point</a:t>
              </a:r>
              <a:endParaRPr lang="en-US" sz="2400" dirty="0"/>
            </a:p>
          </p:txBody>
        </p:sp>
        <p:cxnSp>
          <p:nvCxnSpPr>
            <p:cNvPr id="36" name="Straight Connector 35"/>
            <p:cNvCxnSpPr>
              <a:stCxn id="6" idx="2"/>
              <a:endCxn id="35" idx="0"/>
            </p:cNvCxnSpPr>
            <p:nvPr/>
          </p:nvCxnSpPr>
          <p:spPr>
            <a:xfrm rot="5400000">
              <a:off x="2080276" y="3675903"/>
              <a:ext cx="949422" cy="13761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5105400" y="3886200"/>
            <a:ext cx="3810000" cy="1003817"/>
            <a:chOff x="5105400" y="5181600"/>
            <a:chExt cx="3810000" cy="1338423"/>
          </a:xfrm>
        </p:grpSpPr>
        <p:sp>
          <p:nvSpPr>
            <p:cNvPr id="38" name="TextBox 37"/>
            <p:cNvSpPr txBox="1"/>
            <p:nvPr/>
          </p:nvSpPr>
          <p:spPr>
            <a:xfrm>
              <a:off x="5105400" y="5181600"/>
              <a:ext cx="3810000" cy="123110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If two rays have the same endpoint and go in opposite directions, they are called </a:t>
              </a:r>
              <a:r>
                <a:rPr lang="en-US" b="1" dirty="0" smtClean="0"/>
                <a:t>opposite rays.</a:t>
              </a:r>
              <a:endParaRPr lang="en-US" b="1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7200900" y="5781359"/>
              <a:ext cx="1447800" cy="738664"/>
              <a:chOff x="7200900" y="5781359"/>
              <a:chExt cx="1447800" cy="738664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 flipV="1">
                <a:off x="7200900" y="5969002"/>
                <a:ext cx="1447800" cy="3048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/>
              <p:cNvSpPr/>
              <p:nvPr/>
            </p:nvSpPr>
            <p:spPr>
              <a:xfrm>
                <a:off x="7886700" y="6054726"/>
                <a:ext cx="76200" cy="1047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7429500" y="6159501"/>
                <a:ext cx="76200" cy="1047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8343900" y="5959477"/>
                <a:ext cx="76200" cy="1047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241912" y="5781359"/>
                <a:ext cx="3048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8153400" y="5965834"/>
                <a:ext cx="3810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696200" y="6027580"/>
                <a:ext cx="3810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1.1 Identify Points, Lines, and Planes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5562600" cy="339447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Give another name for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𝑃𝑅</m:t>
                        </m:r>
                      </m:e>
                    </m:ba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Name all rays with endpoint Q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Which of these rays are opposite rays?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562600" cy="4525963"/>
              </a:xfrm>
              <a:blipFill rotWithShape="1">
                <a:blip r:embed="rId3"/>
                <a:stretch>
                  <a:fillRect l="-2410" t="-404" r="-1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6553200" y="1485900"/>
            <a:ext cx="1905000" cy="2686050"/>
            <a:chOff x="6553200" y="1981200"/>
            <a:chExt cx="1905000" cy="3581400"/>
          </a:xfrm>
        </p:grpSpPr>
        <p:cxnSp>
          <p:nvCxnSpPr>
            <p:cNvPr id="6" name="Straight Arrow Connector 5"/>
            <p:cNvCxnSpPr/>
            <p:nvPr/>
          </p:nvCxnSpPr>
          <p:spPr>
            <a:xfrm rot="5400000">
              <a:off x="5676900" y="3009900"/>
              <a:ext cx="3581400" cy="15240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16200000" flipH="1">
              <a:off x="5905500" y="3009900"/>
              <a:ext cx="3352800" cy="14478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705600" y="2362200"/>
              <a:ext cx="3810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53200" y="4876800"/>
              <a:ext cx="3810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01000" y="2362200"/>
              <a:ext cx="3810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77200" y="4648200"/>
              <a:ext cx="3810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43750" y="3343276"/>
              <a:ext cx="3810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Q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86200" y="2743201"/>
            <a:ext cx="3581400" cy="2145447"/>
            <a:chOff x="3886200" y="3657600"/>
            <a:chExt cx="3581400" cy="2860596"/>
          </a:xfrm>
        </p:grpSpPr>
        <p:sp>
          <p:nvSpPr>
            <p:cNvPr id="14" name="TextBox 13"/>
            <p:cNvSpPr txBox="1"/>
            <p:nvPr/>
          </p:nvSpPr>
          <p:spPr>
            <a:xfrm>
              <a:off x="3886200" y="5410200"/>
              <a:ext cx="2667000" cy="11079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The intersection of two lines is a point.</a:t>
              </a:r>
              <a:endParaRPr lang="en-US" sz="2400" dirty="0"/>
            </a:p>
          </p:txBody>
        </p:sp>
        <p:cxnSp>
          <p:nvCxnSpPr>
            <p:cNvPr id="16" name="Straight Arrow Connector 15"/>
            <p:cNvCxnSpPr>
              <a:stCxn id="14" idx="0"/>
            </p:cNvCxnSpPr>
            <p:nvPr/>
          </p:nvCxnSpPr>
          <p:spPr>
            <a:xfrm flipV="1">
              <a:off x="5219700" y="3657600"/>
              <a:ext cx="2247900" cy="1752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31523</TotalTime>
  <Words>2829</Words>
  <Application>Microsoft Office PowerPoint</Application>
  <PresentationFormat>On-screen Show (16:9)</PresentationFormat>
  <Paragraphs>716</Paragraphs>
  <Slides>64</Slides>
  <Notes>63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Arial</vt:lpstr>
      <vt:lpstr>Calibri</vt:lpstr>
      <vt:lpstr>Cambria Math</vt:lpstr>
      <vt:lpstr>Comic Sans MS</vt:lpstr>
      <vt:lpstr>Symbol</vt:lpstr>
      <vt:lpstr>Wingdings</vt:lpstr>
      <vt:lpstr>Office Theme</vt:lpstr>
      <vt:lpstr>Image</vt:lpstr>
      <vt:lpstr>Essentials of Geometry</vt:lpstr>
      <vt:lpstr>PowerPoint Presentation</vt:lpstr>
      <vt:lpstr>1.1 Identify Points, Lines, and Planes</vt:lpstr>
      <vt:lpstr>1.1 Identify Points, Lines, and Planes</vt:lpstr>
      <vt:lpstr>1.1 Identify Points, Lines, and Planes</vt:lpstr>
      <vt:lpstr>1.1 Identify Points, Lines, and Planes</vt:lpstr>
      <vt:lpstr>1.1 Identify Points, Lines, and Planes</vt:lpstr>
      <vt:lpstr>1.1 Identify Points, Lines, and Planes</vt:lpstr>
      <vt:lpstr>1.1 Identify Points, Lines, and Planes</vt:lpstr>
      <vt:lpstr>1.1 Identify Points, Lines, and Planes</vt:lpstr>
      <vt:lpstr>1.1 Identify Points, Lines, and Planes</vt:lpstr>
      <vt:lpstr>1.1 Identify Points, Lines, and Planes</vt:lpstr>
      <vt:lpstr>1.1 Grading and Quiz</vt:lpstr>
      <vt:lpstr>1.2 Use Segment and Congruence</vt:lpstr>
      <vt:lpstr>1.2 Use Segment and Congruence</vt:lpstr>
      <vt:lpstr>1.2 Use Segment and Congruence</vt:lpstr>
      <vt:lpstr>1.2 Use Segment and Congruence</vt:lpstr>
      <vt:lpstr>1.2 Use Segment and Congruence</vt:lpstr>
      <vt:lpstr>1.2 Use Segment and Congruence</vt:lpstr>
      <vt:lpstr>1.2 Use Segment and Congruence</vt:lpstr>
      <vt:lpstr>1.2 Grading and Quiz</vt:lpstr>
      <vt:lpstr>1.3 Use Midpoint and Distance Formulas</vt:lpstr>
      <vt:lpstr>1.3 Use Midpoint and Distance Formulas</vt:lpstr>
      <vt:lpstr>1.3 Use Midpoint and Distance Formulas</vt:lpstr>
      <vt:lpstr>1.3 Use Midpoint and Distance Formulas</vt:lpstr>
      <vt:lpstr>1.3 Use Midpoint and Distance Formulas</vt:lpstr>
      <vt:lpstr>1.3 Grading and Quiz</vt:lpstr>
      <vt:lpstr>1.4 Measure and Classify Angles</vt:lpstr>
      <vt:lpstr>1.4 Measure and Classify Angles</vt:lpstr>
      <vt:lpstr>1.4 Measure and Classify Angles</vt:lpstr>
      <vt:lpstr>1.4 Measure and Classify Angles</vt:lpstr>
      <vt:lpstr>1.4 Measure and Classify Angles</vt:lpstr>
      <vt:lpstr>1.4 Measure and Classify Angles</vt:lpstr>
      <vt:lpstr>1.4 Measure and Classify Angles</vt:lpstr>
      <vt:lpstr>1.4 Measure and Classify Angles</vt:lpstr>
      <vt:lpstr>1.4 Measure and Classify Angles</vt:lpstr>
      <vt:lpstr>1.4 Grading and Quiz</vt:lpstr>
      <vt:lpstr>1.5 Describe Angle Pair Relationships</vt:lpstr>
      <vt:lpstr>1.5 Describe Angle Pair Relationships</vt:lpstr>
      <vt:lpstr>1.5 Describe Angle Pair Relationships</vt:lpstr>
      <vt:lpstr>1.5 Describe Angle Pair Relationships</vt:lpstr>
      <vt:lpstr>1.5 Describe Angle Pair Relationships</vt:lpstr>
      <vt:lpstr>1.5 Describe Angle Pair Relationships</vt:lpstr>
      <vt:lpstr>1.5 Describe Angle Pair Relationships</vt:lpstr>
      <vt:lpstr>1.5 Describe Angle Pair Relationships</vt:lpstr>
      <vt:lpstr>1.5 Describe Angle Pair Relationships</vt:lpstr>
      <vt:lpstr>1.5 Describe Angle Pair Relationships</vt:lpstr>
      <vt:lpstr>1.5 Describe Angle Pair Relationships</vt:lpstr>
      <vt:lpstr>1.5 Grading and Quiz</vt:lpstr>
      <vt:lpstr>1.6 Classify Polygons</vt:lpstr>
      <vt:lpstr>1.6 Classify Polygons</vt:lpstr>
      <vt:lpstr>1.6 Classify Polygons</vt:lpstr>
      <vt:lpstr>1.6 Classify Polygons</vt:lpstr>
      <vt:lpstr>1.6 Classify Polygons</vt:lpstr>
      <vt:lpstr>1.6 Classify Polygons</vt:lpstr>
      <vt:lpstr>1.6 Classify Polygons</vt:lpstr>
      <vt:lpstr>1.6 Grading and Quiz</vt:lpstr>
      <vt:lpstr>1.7 Find Perimeter, Circumference, and Area</vt:lpstr>
      <vt:lpstr>1.7 Find Perimeter, Circumference, and Area</vt:lpstr>
      <vt:lpstr>1.7 Find Perimeter, Circumference, and Area</vt:lpstr>
      <vt:lpstr>1.7 Find Perimeter, Circumference, and Area</vt:lpstr>
      <vt:lpstr>1.7 Find Perimeter, Circumference, and Area</vt:lpstr>
      <vt:lpstr>1.7 Grading and Quiz</vt:lpstr>
      <vt:lpstr>1.Review</vt:lpstr>
    </vt:vector>
  </TitlesOfParts>
  <Company>Andrews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 Wright</dc:creator>
  <cp:lastModifiedBy>Richard Wright</cp:lastModifiedBy>
  <cp:revision>163</cp:revision>
  <dcterms:created xsi:type="dcterms:W3CDTF">2010-05-14T16:33:14Z</dcterms:created>
  <dcterms:modified xsi:type="dcterms:W3CDTF">2016-09-02T14:11:58Z</dcterms:modified>
</cp:coreProperties>
</file>